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1"/>
  </p:notesMasterIdLst>
  <p:sldIdLst>
    <p:sldId id="256" r:id="rId2"/>
    <p:sldId id="350" r:id="rId3"/>
    <p:sldId id="349" r:id="rId4"/>
    <p:sldId id="259" r:id="rId5"/>
    <p:sldId id="307" r:id="rId6"/>
    <p:sldId id="276" r:id="rId7"/>
    <p:sldId id="306" r:id="rId8"/>
    <p:sldId id="308" r:id="rId9"/>
    <p:sldId id="309" r:id="rId10"/>
    <p:sldId id="310" r:id="rId11"/>
    <p:sldId id="311" r:id="rId12"/>
    <p:sldId id="258" r:id="rId13"/>
    <p:sldId id="313" r:id="rId14"/>
    <p:sldId id="312" r:id="rId15"/>
    <p:sldId id="262" r:id="rId16"/>
    <p:sldId id="314" r:id="rId17"/>
    <p:sldId id="315" r:id="rId18"/>
    <p:sldId id="316" r:id="rId19"/>
    <p:sldId id="317" r:id="rId20"/>
    <p:sldId id="318" r:id="rId21"/>
    <p:sldId id="319" r:id="rId22"/>
    <p:sldId id="321" r:id="rId23"/>
    <p:sldId id="351" r:id="rId24"/>
    <p:sldId id="352" r:id="rId25"/>
    <p:sldId id="329" r:id="rId26"/>
    <p:sldId id="320" r:id="rId27"/>
    <p:sldId id="328" r:id="rId28"/>
    <p:sldId id="330" r:id="rId29"/>
    <p:sldId id="333" r:id="rId30"/>
    <p:sldId id="331" r:id="rId31"/>
    <p:sldId id="334" r:id="rId32"/>
    <p:sldId id="335" r:id="rId33"/>
    <p:sldId id="337" r:id="rId34"/>
    <p:sldId id="338" r:id="rId35"/>
    <p:sldId id="340" r:id="rId36"/>
    <p:sldId id="339" r:id="rId37"/>
    <p:sldId id="341" r:id="rId38"/>
    <p:sldId id="342" r:id="rId39"/>
    <p:sldId id="322" r:id="rId40"/>
    <p:sldId id="343" r:id="rId41"/>
    <p:sldId id="344" r:id="rId42"/>
    <p:sldId id="323" r:id="rId43"/>
    <p:sldId id="345" r:id="rId44"/>
    <p:sldId id="346" r:id="rId45"/>
    <p:sldId id="347" r:id="rId46"/>
    <p:sldId id="348" r:id="rId47"/>
    <p:sldId id="324" r:id="rId48"/>
    <p:sldId id="325" r:id="rId49"/>
    <p:sldId id="277" r:id="rId50"/>
  </p:sldIdLst>
  <p:sldSz cx="9144000" cy="5143500" type="screen16x9"/>
  <p:notesSz cx="6858000" cy="9144000"/>
  <p:embeddedFontLst>
    <p:embeddedFont>
      <p:font typeface="Outfit ExtraBold" panose="020B0604020202020204" charset="0"/>
      <p:bold r:id="rId52"/>
    </p:embeddedFont>
    <p:embeddedFont>
      <p:font typeface="Karla" panose="020B0604020202020204" charset="0"/>
      <p:regular r:id="rId53"/>
      <p:bold r:id="rId54"/>
      <p:italic r:id="rId55"/>
      <p:boldItalic r:id="rId56"/>
    </p:embeddedFont>
    <p:embeddedFont>
      <p:font typeface="Outfit" panose="020B0604020202020204" charset="0"/>
      <p:regular r:id="rId57"/>
      <p:bold r:id="rId58"/>
    </p:embeddedFont>
    <p:embeddedFont>
      <p:font typeface="Cambria Math" panose="02040503050406030204" pitchFamily="18" charset="0"/>
      <p:regular r:id="rId59"/>
    </p:embeddedFont>
    <p:embeddedFont>
      <p:font typeface="Roboto Condensed Light" panose="020B0604020202020204"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FE977B-A532-4E9C-A0AB-092D649B8DFB}">
  <a:tblStyle styleId="{05FE977B-A532-4E9C-A0AB-092D649B8D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6" d="100"/>
          <a:sy n="116" d="100"/>
        </p:scale>
        <p:origin x="75"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45c251fee2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45c251fee2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426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e1f83d285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e1f83d285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45c251fee2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45c251fee2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45c2d0eff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45c2d0eff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45c251fe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45c251fe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145c251fee2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145c251fee2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137655" y="4746980"/>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111830" y="260133"/>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600371" y="4541375"/>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50750" y="1124775"/>
            <a:ext cx="8242500" cy="2075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6000" b="1">
                <a:latin typeface="Outfit"/>
                <a:ea typeface="Outfit"/>
                <a:cs typeface="Outfit"/>
                <a:sym typeface="Outfi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1771050" y="3519225"/>
            <a:ext cx="5601900" cy="49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p:nvPr/>
        </p:nvSpPr>
        <p:spPr>
          <a:xfrm>
            <a:off x="8123402" y="-2226216"/>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57881" y="-1691735"/>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5719" y="-769590"/>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01498" y="-205396"/>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139208" y="-13386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6734" y="-274495"/>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 name="Google Shape;20;p2"/>
          <p:cNvSpPr/>
          <p:nvPr/>
        </p:nvSpPr>
        <p:spPr>
          <a:xfrm>
            <a:off x="7223582" y="-250668"/>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35187" y="79637"/>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05274" y="103252"/>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600384" y="1005803"/>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68185" y="3161119"/>
            <a:ext cx="749038"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7263" y="3486824"/>
            <a:ext cx="447489"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019548" y="4190684"/>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451191" y="4455707"/>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5126" y="4318577"/>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39201" y="4777769"/>
            <a:ext cx="213355" cy="18291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704630" y="5014234"/>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ackground">
  <p:cSld name="CUSTOM_22">
    <p:spTree>
      <p:nvGrpSpPr>
        <p:cNvPr id="1" name="Shape 715"/>
        <p:cNvGrpSpPr/>
        <p:nvPr/>
      </p:nvGrpSpPr>
      <p:grpSpPr>
        <a:xfrm>
          <a:off x="0" y="0"/>
          <a:ext cx="0" cy="0"/>
          <a:chOff x="0" y="0"/>
          <a:chExt cx="0" cy="0"/>
        </a:xfrm>
      </p:grpSpPr>
      <p:sp>
        <p:nvSpPr>
          <p:cNvPr id="716" name="Google Shape;716;p30"/>
          <p:cNvSpPr/>
          <p:nvPr/>
        </p:nvSpPr>
        <p:spPr>
          <a:xfrm flipH="1">
            <a:off x="-2721555" y="-2102391"/>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flipH="1">
            <a:off x="-2187327" y="-1567910"/>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flipH="1">
            <a:off x="-279823" y="3843106"/>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flipH="1">
            <a:off x="7488655" y="-645765"/>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flipH="1">
            <a:off x="8034723" y="-150670"/>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flipH="1">
            <a:off x="8599420" y="3907134"/>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flipH="1">
            <a:off x="7316868" y="4913895"/>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flipH="1">
            <a:off x="8839575" y="3039924"/>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flipH="1">
            <a:off x="8034713" y="3446834"/>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flipH="1">
            <a:off x="7848606" y="4253881"/>
            <a:ext cx="293333" cy="267243"/>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flipH="1">
            <a:off x="6734620" y="4665194"/>
            <a:ext cx="213355" cy="18291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flipH="1">
            <a:off x="3324439" y="284637"/>
            <a:ext cx="213838" cy="182914"/>
          </a:xfrm>
          <a:custGeom>
            <a:avLst/>
            <a:gdLst/>
            <a:ahLst/>
            <a:cxnLst/>
            <a:rect l="l" t="t" r="r" b="b"/>
            <a:pathLst>
              <a:path w="885" h="757" extrusionOk="0">
                <a:moveTo>
                  <a:pt x="506" y="1"/>
                </a:moveTo>
                <a:cubicBezTo>
                  <a:pt x="170" y="1"/>
                  <a:pt x="1" y="407"/>
                  <a:pt x="239" y="645"/>
                </a:cubicBezTo>
                <a:cubicBezTo>
                  <a:pt x="316" y="722"/>
                  <a:pt x="410" y="756"/>
                  <a:pt x="503" y="756"/>
                </a:cubicBezTo>
                <a:cubicBezTo>
                  <a:pt x="697" y="756"/>
                  <a:pt x="883" y="606"/>
                  <a:pt x="884" y="378"/>
                </a:cubicBezTo>
                <a:cubicBezTo>
                  <a:pt x="884" y="169"/>
                  <a:pt x="715"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flipH="1">
            <a:off x="8200461" y="383958"/>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flipH="1">
            <a:off x="262355" y="4422434"/>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flipH="1">
            <a:off x="-854520" y="4665200"/>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flipH="1">
            <a:off x="-592128" y="1129628"/>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flipH="1">
            <a:off x="4191370" y="-16091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flipH="1">
            <a:off x="1227331" y="-126843"/>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flipH="1">
            <a:off x="2170882" y="203462"/>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flipH="1">
            <a:off x="352529" y="252305"/>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flipH="1">
            <a:off x="6042957" y="-166846"/>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flipH="1">
            <a:off x="4125126" y="103252"/>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flipH="1">
            <a:off x="-805274" y="4318577"/>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ackground 1">
  <p:cSld name="CUSTOM_23">
    <p:spTree>
      <p:nvGrpSpPr>
        <p:cNvPr id="1" name="Shape 739"/>
        <p:cNvGrpSpPr/>
        <p:nvPr/>
      </p:nvGrpSpPr>
      <p:grpSpPr>
        <a:xfrm>
          <a:off x="0" y="0"/>
          <a:ext cx="0" cy="0"/>
          <a:chOff x="0" y="0"/>
          <a:chExt cx="0" cy="0"/>
        </a:xfrm>
      </p:grpSpPr>
      <p:sp>
        <p:nvSpPr>
          <p:cNvPr id="740" name="Google Shape;740;p31"/>
          <p:cNvSpPr/>
          <p:nvPr/>
        </p:nvSpPr>
        <p:spPr>
          <a:xfrm flipH="1">
            <a:off x="-2248105" y="4152893"/>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flipH="1">
            <a:off x="8009067" y="4716060"/>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flipH="1">
            <a:off x="8303595" y="5147873"/>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flipH="1">
            <a:off x="-258197" y="-1098080"/>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flipH="1">
            <a:off x="525529" y="-195863"/>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flipH="1">
            <a:off x="8372512" y="-132989"/>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flipH="1">
            <a:off x="-118919" y="4040307"/>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flipH="1">
            <a:off x="306711" y="4285233"/>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flipH="1">
            <a:off x="8273796" y="39598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flipH="1">
            <a:off x="8885669" y="416641"/>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flipH="1">
            <a:off x="-358914" y="-85348"/>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flipH="1">
            <a:off x="376189" y="503371"/>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flipH="1">
            <a:off x="8031695" y="4596855"/>
            <a:ext cx="179839" cy="151570"/>
          </a:xfrm>
          <a:custGeom>
            <a:avLst/>
            <a:gdLst/>
            <a:ahLst/>
            <a:cxnLst/>
            <a:rect l="l" t="t" r="r" b="b"/>
            <a:pathLst>
              <a:path w="1126" h="949" extrusionOk="0">
                <a:moveTo>
                  <a:pt x="598" y="0"/>
                </a:moveTo>
                <a:cubicBezTo>
                  <a:pt x="246" y="0"/>
                  <a:pt x="0" y="397"/>
                  <a:pt x="200" y="723"/>
                </a:cubicBezTo>
                <a:cubicBezTo>
                  <a:pt x="286" y="864"/>
                  <a:pt x="439" y="949"/>
                  <a:pt x="602" y="949"/>
                </a:cubicBezTo>
                <a:cubicBezTo>
                  <a:pt x="627" y="949"/>
                  <a:pt x="653" y="947"/>
                  <a:pt x="678" y="943"/>
                </a:cubicBezTo>
                <a:cubicBezTo>
                  <a:pt x="867" y="913"/>
                  <a:pt x="1020" y="772"/>
                  <a:pt x="1065" y="586"/>
                </a:cubicBezTo>
                <a:cubicBezTo>
                  <a:pt x="1126" y="331"/>
                  <a:pt x="969" y="75"/>
                  <a:pt x="715" y="14"/>
                </a:cubicBezTo>
                <a:cubicBezTo>
                  <a:pt x="675" y="5"/>
                  <a:pt x="63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flipH="1">
            <a:off x="8743755" y="4040320"/>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flipH="1">
            <a:off x="8536453" y="4646987"/>
            <a:ext cx="207310" cy="191658"/>
          </a:xfrm>
          <a:custGeom>
            <a:avLst/>
            <a:gdLst/>
            <a:ahLst/>
            <a:cxnLst/>
            <a:rect l="l" t="t" r="r" b="b"/>
            <a:pathLst>
              <a:path w="1298" h="1200" extrusionOk="0">
                <a:moveTo>
                  <a:pt x="639" y="1"/>
                </a:moveTo>
                <a:cubicBezTo>
                  <a:pt x="449" y="1"/>
                  <a:pt x="267" y="90"/>
                  <a:pt x="153" y="248"/>
                </a:cubicBezTo>
                <a:cubicBezTo>
                  <a:pt x="11" y="444"/>
                  <a:pt x="0" y="707"/>
                  <a:pt x="127" y="913"/>
                </a:cubicBezTo>
                <a:cubicBezTo>
                  <a:pt x="237" y="1093"/>
                  <a:pt x="432" y="1200"/>
                  <a:pt x="639" y="1200"/>
                </a:cubicBezTo>
                <a:cubicBezTo>
                  <a:pt x="670" y="1200"/>
                  <a:pt x="701" y="1197"/>
                  <a:pt x="732" y="1192"/>
                </a:cubicBezTo>
                <a:cubicBezTo>
                  <a:pt x="971" y="1154"/>
                  <a:pt x="1164" y="975"/>
                  <a:pt x="1221" y="740"/>
                </a:cubicBezTo>
                <a:cubicBezTo>
                  <a:pt x="1297" y="418"/>
                  <a:pt x="1099" y="95"/>
                  <a:pt x="777" y="17"/>
                </a:cubicBezTo>
                <a:cubicBezTo>
                  <a:pt x="731" y="6"/>
                  <a:pt x="68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flipH="1">
            <a:off x="770933" y="4748412"/>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flipH="1">
            <a:off x="-312041" y="741505"/>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rot="-1799986">
            <a:off x="7160187" y="-237909"/>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rot="-1799986">
            <a:off x="-1831413" y="23311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rot="-1799986">
            <a:off x="6069412" y="342851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rot="1799986" flipH="1">
            <a:off x="-2204888" y="399336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title"/>
          </p:nvPr>
        </p:nvSpPr>
        <p:spPr>
          <a:xfrm>
            <a:off x="788900" y="434600"/>
            <a:ext cx="7679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1" name="Google Shape;61;p4"/>
          <p:cNvSpPr txBox="1">
            <a:spLocks noGrp="1"/>
          </p:cNvSpPr>
          <p:nvPr>
            <p:ph type="body" idx="1"/>
          </p:nvPr>
        </p:nvSpPr>
        <p:spPr>
          <a:xfrm>
            <a:off x="2089500" y="1638670"/>
            <a:ext cx="4965000" cy="2027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lvl1pPr>
            <a:lvl2pPr marL="914400" lvl="1" indent="-304800">
              <a:spcBef>
                <a:spcPts val="0"/>
              </a:spcBef>
              <a:spcAft>
                <a:spcPts val="0"/>
              </a:spcAft>
              <a:buSzPts val="1200"/>
              <a:buFont typeface="Roboto Condensed Light"/>
              <a:buChar char="○"/>
              <a:defRPr/>
            </a:lvl2pPr>
            <a:lvl3pPr marL="1371600" lvl="2" indent="-304800">
              <a:spcBef>
                <a:spcPts val="0"/>
              </a:spcBef>
              <a:spcAft>
                <a:spcPts val="0"/>
              </a:spcAft>
              <a:buSzPts val="1200"/>
              <a:buFont typeface="Roboto Condensed Light"/>
              <a:buChar char="■"/>
              <a:defRPr/>
            </a:lvl3pPr>
            <a:lvl4pPr marL="1828800" lvl="3" indent="-304800">
              <a:spcBef>
                <a:spcPts val="0"/>
              </a:spcBef>
              <a:spcAft>
                <a:spcPts val="0"/>
              </a:spcAft>
              <a:buSzPts val="1200"/>
              <a:buFont typeface="Roboto Condensed Light"/>
              <a:buChar char="●"/>
              <a:defRPr/>
            </a:lvl4pPr>
            <a:lvl5pPr marL="2286000" lvl="4" indent="-304800">
              <a:spcBef>
                <a:spcPts val="0"/>
              </a:spcBef>
              <a:spcAft>
                <a:spcPts val="0"/>
              </a:spcAft>
              <a:buSzPts val="1200"/>
              <a:buFont typeface="Roboto Condensed Light"/>
              <a:buChar char="○"/>
              <a:defRPr/>
            </a:lvl5pPr>
            <a:lvl6pPr marL="2743200" lvl="5" indent="-304800">
              <a:spcBef>
                <a:spcPts val="0"/>
              </a:spcBef>
              <a:spcAft>
                <a:spcPts val="0"/>
              </a:spcAft>
              <a:buSzPts val="1200"/>
              <a:buFont typeface="Roboto Condensed Light"/>
              <a:buChar char="■"/>
              <a:defRPr/>
            </a:lvl6pPr>
            <a:lvl7pPr marL="3200400" lvl="6" indent="-304800">
              <a:spcBef>
                <a:spcPts val="0"/>
              </a:spcBef>
              <a:spcAft>
                <a:spcPts val="0"/>
              </a:spcAft>
              <a:buSzPts val="1200"/>
              <a:buFont typeface="Roboto Condensed Light"/>
              <a:buChar char="●"/>
              <a:defRPr/>
            </a:lvl7pPr>
            <a:lvl8pPr marL="3657600" lvl="7" indent="-304800">
              <a:spcBef>
                <a:spcPts val="0"/>
              </a:spcBef>
              <a:spcAft>
                <a:spcPts val="0"/>
              </a:spcAft>
              <a:buSzPts val="1200"/>
              <a:buFont typeface="Roboto Condensed Light"/>
              <a:buChar char="○"/>
              <a:defRPr/>
            </a:lvl8pPr>
            <a:lvl9pPr marL="4114800" lvl="8" indent="-304800">
              <a:spcBef>
                <a:spcPts val="0"/>
              </a:spcBef>
              <a:spcAft>
                <a:spcPts val="0"/>
              </a:spcAft>
              <a:buSzPts val="1200"/>
              <a:buFont typeface="Roboto Condensed Light"/>
              <a:buChar char="■"/>
              <a:defRPr/>
            </a:lvl9pPr>
          </a:lstStyle>
          <a:p>
            <a:endParaRPr/>
          </a:p>
        </p:txBody>
      </p:sp>
      <p:sp>
        <p:nvSpPr>
          <p:cNvPr id="62" name="Google Shape;62;p4"/>
          <p:cNvSpPr/>
          <p:nvPr/>
        </p:nvSpPr>
        <p:spPr>
          <a:xfrm rot="10800000">
            <a:off x="7881405" y="-1058254"/>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10800000" flipH="1">
            <a:off x="7832120" y="4088093"/>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rot="10800000" flipH="1">
            <a:off x="8366599" y="4622826"/>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rot="10800000">
            <a:off x="8411852" y="-228884"/>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10800000">
            <a:off x="6684673" y="6392850"/>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10800000">
            <a:off x="8866120" y="662185"/>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10800000">
            <a:off x="9106275" y="1748070"/>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rot="10800000">
            <a:off x="8549738" y="2970110"/>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rot="10800000">
            <a:off x="-916426" y="4330237"/>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10800000">
            <a:off x="1121955" y="-434636"/>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rot="10800000">
            <a:off x="-587820" y="-775828"/>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rot="10800000" flipH="1">
            <a:off x="8329877" y="3525637"/>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rot="10800000">
            <a:off x="5981045" y="437511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rot="10800000">
            <a:off x="855531" y="4721062"/>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rot="10800000">
            <a:off x="7486832" y="4472972"/>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rot="10800000">
            <a:off x="2178829" y="4883930"/>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rot="10800000">
            <a:off x="6423957" y="4883897"/>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rot="10800000">
            <a:off x="-263021" y="845133"/>
            <a:ext cx="749037"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rot="-1799986">
            <a:off x="7727653" y="-1195224"/>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1799986">
            <a:off x="-2000972" y="21113"/>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rot="-1799986">
            <a:off x="4524653" y="3825913"/>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rot="-1799986">
            <a:off x="-4409222" y="428887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title"/>
          </p:nvPr>
        </p:nvSpPr>
        <p:spPr>
          <a:xfrm>
            <a:off x="932525" y="445025"/>
            <a:ext cx="7479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4" name="Google Shape;134;p7"/>
          <p:cNvSpPr txBox="1">
            <a:spLocks noGrp="1"/>
          </p:cNvSpPr>
          <p:nvPr>
            <p:ph type="subTitle" idx="1"/>
          </p:nvPr>
        </p:nvSpPr>
        <p:spPr>
          <a:xfrm>
            <a:off x="932525" y="1388200"/>
            <a:ext cx="4623300" cy="242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5" name="Google Shape;135;p7"/>
          <p:cNvSpPr/>
          <p:nvPr/>
        </p:nvSpPr>
        <p:spPr>
          <a:xfrm flipH="1">
            <a:off x="-2981630" y="-2616741"/>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flipH="1">
            <a:off x="-2447402" y="-2082260"/>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flipH="1">
            <a:off x="-298873" y="3690706"/>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flipH="1">
            <a:off x="7469605" y="-798165"/>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flipH="1">
            <a:off x="8015673" y="-303070"/>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flipH="1">
            <a:off x="8580370" y="3754734"/>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flipH="1">
            <a:off x="7297818" y="4761495"/>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flipH="1">
            <a:off x="8820525" y="2887524"/>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flipH="1">
            <a:off x="8015663" y="3294434"/>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flipH="1">
            <a:off x="7829556" y="4101481"/>
            <a:ext cx="293333" cy="267243"/>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flipH="1">
            <a:off x="6715570" y="4512794"/>
            <a:ext cx="213355" cy="18291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flipH="1">
            <a:off x="3305389" y="132237"/>
            <a:ext cx="213838" cy="182914"/>
          </a:xfrm>
          <a:custGeom>
            <a:avLst/>
            <a:gdLst/>
            <a:ahLst/>
            <a:cxnLst/>
            <a:rect l="l" t="t" r="r" b="b"/>
            <a:pathLst>
              <a:path w="885" h="757" extrusionOk="0">
                <a:moveTo>
                  <a:pt x="506" y="1"/>
                </a:moveTo>
                <a:cubicBezTo>
                  <a:pt x="170" y="1"/>
                  <a:pt x="1" y="407"/>
                  <a:pt x="239" y="645"/>
                </a:cubicBezTo>
                <a:cubicBezTo>
                  <a:pt x="316" y="722"/>
                  <a:pt x="410" y="756"/>
                  <a:pt x="503" y="756"/>
                </a:cubicBezTo>
                <a:cubicBezTo>
                  <a:pt x="697" y="756"/>
                  <a:pt x="883" y="606"/>
                  <a:pt x="884" y="378"/>
                </a:cubicBezTo>
                <a:cubicBezTo>
                  <a:pt x="884" y="169"/>
                  <a:pt x="715"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flipH="1">
            <a:off x="8181411" y="231558"/>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flipH="1">
            <a:off x="243305" y="4270034"/>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flipH="1">
            <a:off x="-873570" y="4512800"/>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flipH="1">
            <a:off x="-852203" y="615278"/>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flipH="1">
            <a:off x="4172320" y="-31331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flipH="1">
            <a:off x="1208281" y="-392080"/>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flipH="1">
            <a:off x="2151832" y="51062"/>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flipH="1">
            <a:off x="92454" y="-262045"/>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flipH="1">
            <a:off x="6023907" y="-319246"/>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flipH="1">
            <a:off x="6165026" y="796114"/>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flipH="1">
            <a:off x="-824324" y="4166177"/>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1509150" y="1579650"/>
            <a:ext cx="6125700" cy="1984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0" name="Google Shape;160;p8"/>
          <p:cNvSpPr/>
          <p:nvPr/>
        </p:nvSpPr>
        <p:spPr>
          <a:xfrm>
            <a:off x="4417083" y="-284737"/>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7223582" y="-250668"/>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6535187" y="79637"/>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2259598" y="-290671"/>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8123402" y="-2226216"/>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8657881" y="-1691735"/>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235719" y="-769590"/>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306734" y="-274495"/>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68" name="Google Shape;168;p8"/>
          <p:cNvSpPr/>
          <p:nvPr/>
        </p:nvSpPr>
        <p:spPr>
          <a:xfrm>
            <a:off x="1647991" y="4247295"/>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177263" y="3486824"/>
            <a:ext cx="447489"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2139201" y="4777769"/>
            <a:ext cx="213355" cy="18291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1111830" y="260133"/>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7704630" y="5014234"/>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8600371" y="4541375"/>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8600384" y="1005803"/>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4137655" y="4746980"/>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8768185" y="3161119"/>
            <a:ext cx="749038"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805274" y="103252"/>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4125126" y="4318577"/>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2019548" y="4190684"/>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180"/>
        <p:cNvGrpSpPr/>
        <p:nvPr/>
      </p:nvGrpSpPr>
      <p:grpSpPr>
        <a:xfrm>
          <a:off x="0" y="0"/>
          <a:ext cx="0" cy="0"/>
          <a:chOff x="0" y="0"/>
          <a:chExt cx="0" cy="0"/>
        </a:xfrm>
      </p:grpSpPr>
      <p:sp>
        <p:nvSpPr>
          <p:cNvPr id="181" name="Google Shape;181;p9"/>
          <p:cNvSpPr/>
          <p:nvPr/>
        </p:nvSpPr>
        <p:spPr>
          <a:xfrm flipH="1">
            <a:off x="-854520" y="4665200"/>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flipH="1">
            <a:off x="8200461" y="383958"/>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txBox="1">
            <a:spLocks noGrp="1"/>
          </p:cNvSpPr>
          <p:nvPr>
            <p:ph type="title"/>
          </p:nvPr>
        </p:nvSpPr>
        <p:spPr>
          <a:xfrm>
            <a:off x="1617725" y="1474488"/>
            <a:ext cx="55902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4" name="Google Shape;184;p9"/>
          <p:cNvSpPr txBox="1">
            <a:spLocks noGrp="1"/>
          </p:cNvSpPr>
          <p:nvPr>
            <p:ph type="subTitle" idx="1"/>
          </p:nvPr>
        </p:nvSpPr>
        <p:spPr>
          <a:xfrm>
            <a:off x="1617725" y="2179488"/>
            <a:ext cx="5590200" cy="136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rtl="0">
              <a:spcBef>
                <a:spcPts val="12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 name="Google Shape;185;p9"/>
          <p:cNvSpPr/>
          <p:nvPr/>
        </p:nvSpPr>
        <p:spPr>
          <a:xfrm flipH="1">
            <a:off x="-2721555" y="-2102391"/>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flipH="1">
            <a:off x="-2187327" y="-1567910"/>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flipH="1">
            <a:off x="7488655" y="-645765"/>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flipH="1">
            <a:off x="6042957" y="-166846"/>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flipH="1">
            <a:off x="4191370" y="-16091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flipH="1">
            <a:off x="8034723" y="-150670"/>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flipH="1">
            <a:off x="1227331" y="-126843"/>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flipH="1">
            <a:off x="4125126" y="103252"/>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flipH="1">
            <a:off x="2170882" y="203462"/>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flipH="1">
            <a:off x="352529" y="252305"/>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flipH="1">
            <a:off x="3324439" y="284637"/>
            <a:ext cx="213838" cy="182914"/>
          </a:xfrm>
          <a:custGeom>
            <a:avLst/>
            <a:gdLst/>
            <a:ahLst/>
            <a:cxnLst/>
            <a:rect l="l" t="t" r="r" b="b"/>
            <a:pathLst>
              <a:path w="885" h="757" extrusionOk="0">
                <a:moveTo>
                  <a:pt x="506" y="1"/>
                </a:moveTo>
                <a:cubicBezTo>
                  <a:pt x="170" y="1"/>
                  <a:pt x="1" y="407"/>
                  <a:pt x="239" y="645"/>
                </a:cubicBezTo>
                <a:cubicBezTo>
                  <a:pt x="316" y="722"/>
                  <a:pt x="410" y="756"/>
                  <a:pt x="503" y="756"/>
                </a:cubicBezTo>
                <a:cubicBezTo>
                  <a:pt x="697" y="756"/>
                  <a:pt x="883" y="606"/>
                  <a:pt x="884" y="378"/>
                </a:cubicBezTo>
                <a:cubicBezTo>
                  <a:pt x="884" y="169"/>
                  <a:pt x="715"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flipH="1">
            <a:off x="-592128" y="1129628"/>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flipH="1">
            <a:off x="8839575" y="3039924"/>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flipH="1">
            <a:off x="8034713" y="3446834"/>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flipH="1">
            <a:off x="-279823" y="3843106"/>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flipH="1">
            <a:off x="8599420" y="3907134"/>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flipH="1">
            <a:off x="7848606" y="4253881"/>
            <a:ext cx="293333" cy="267243"/>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flipH="1">
            <a:off x="-805274" y="4318577"/>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flipH="1">
            <a:off x="262355" y="4422434"/>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flipH="1">
            <a:off x="6734620" y="4665194"/>
            <a:ext cx="213355" cy="18291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flipH="1">
            <a:off x="7316868" y="4913895"/>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able of contents">
  <p:cSld name="CUSTOM">
    <p:spTree>
      <p:nvGrpSpPr>
        <p:cNvPr id="1" name="Shape 245"/>
        <p:cNvGrpSpPr/>
        <p:nvPr/>
      </p:nvGrpSpPr>
      <p:grpSpPr>
        <a:xfrm>
          <a:off x="0" y="0"/>
          <a:ext cx="0" cy="0"/>
          <a:chOff x="0" y="0"/>
          <a:chExt cx="0" cy="0"/>
        </a:xfrm>
      </p:grpSpPr>
      <p:sp>
        <p:nvSpPr>
          <p:cNvPr id="246" name="Google Shape;246;p13"/>
          <p:cNvSpPr txBox="1">
            <a:spLocks noGrp="1"/>
          </p:cNvSpPr>
          <p:nvPr>
            <p:ph type="title"/>
          </p:nvPr>
        </p:nvSpPr>
        <p:spPr>
          <a:xfrm>
            <a:off x="720000" y="1849000"/>
            <a:ext cx="23364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7" name="Google Shape;247;p13"/>
          <p:cNvSpPr txBox="1">
            <a:spLocks noGrp="1"/>
          </p:cNvSpPr>
          <p:nvPr>
            <p:ph type="title" idx="2" hasCustomPrompt="1"/>
          </p:nvPr>
        </p:nvSpPr>
        <p:spPr>
          <a:xfrm>
            <a:off x="1250550" y="1388288"/>
            <a:ext cx="12753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13"/>
          <p:cNvSpPr txBox="1">
            <a:spLocks noGrp="1"/>
          </p:cNvSpPr>
          <p:nvPr>
            <p:ph type="subTitle" idx="1"/>
          </p:nvPr>
        </p:nvSpPr>
        <p:spPr>
          <a:xfrm>
            <a:off x="720000" y="218656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9" name="Google Shape;249;p13"/>
          <p:cNvSpPr txBox="1">
            <a:spLocks noGrp="1"/>
          </p:cNvSpPr>
          <p:nvPr>
            <p:ph type="title" idx="3"/>
          </p:nvPr>
        </p:nvSpPr>
        <p:spPr>
          <a:xfrm>
            <a:off x="3403800" y="1849000"/>
            <a:ext cx="23364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0" name="Google Shape;250;p13"/>
          <p:cNvSpPr txBox="1">
            <a:spLocks noGrp="1"/>
          </p:cNvSpPr>
          <p:nvPr>
            <p:ph type="title" idx="4" hasCustomPrompt="1"/>
          </p:nvPr>
        </p:nvSpPr>
        <p:spPr>
          <a:xfrm>
            <a:off x="3934350" y="1388288"/>
            <a:ext cx="12753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1" name="Google Shape;251;p13"/>
          <p:cNvSpPr txBox="1">
            <a:spLocks noGrp="1"/>
          </p:cNvSpPr>
          <p:nvPr>
            <p:ph type="subTitle" idx="5"/>
          </p:nvPr>
        </p:nvSpPr>
        <p:spPr>
          <a:xfrm>
            <a:off x="3403800" y="218656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13"/>
          <p:cNvSpPr txBox="1">
            <a:spLocks noGrp="1"/>
          </p:cNvSpPr>
          <p:nvPr>
            <p:ph type="title" idx="6"/>
          </p:nvPr>
        </p:nvSpPr>
        <p:spPr>
          <a:xfrm>
            <a:off x="5965900" y="1849000"/>
            <a:ext cx="24582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3" name="Google Shape;253;p13"/>
          <p:cNvSpPr txBox="1">
            <a:spLocks noGrp="1"/>
          </p:cNvSpPr>
          <p:nvPr>
            <p:ph type="title" idx="7" hasCustomPrompt="1"/>
          </p:nvPr>
        </p:nvSpPr>
        <p:spPr>
          <a:xfrm>
            <a:off x="6524200" y="1388288"/>
            <a:ext cx="13416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4" name="Google Shape;254;p13"/>
          <p:cNvSpPr txBox="1">
            <a:spLocks noGrp="1"/>
          </p:cNvSpPr>
          <p:nvPr>
            <p:ph type="subTitle" idx="8"/>
          </p:nvPr>
        </p:nvSpPr>
        <p:spPr>
          <a:xfrm>
            <a:off x="5965900" y="2186565"/>
            <a:ext cx="2458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5" name="Google Shape;255;p13"/>
          <p:cNvSpPr txBox="1">
            <a:spLocks noGrp="1"/>
          </p:cNvSpPr>
          <p:nvPr>
            <p:ph type="title" idx="9"/>
          </p:nvPr>
        </p:nvSpPr>
        <p:spPr>
          <a:xfrm>
            <a:off x="720000" y="3400479"/>
            <a:ext cx="23364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6" name="Google Shape;256;p13"/>
          <p:cNvSpPr txBox="1">
            <a:spLocks noGrp="1"/>
          </p:cNvSpPr>
          <p:nvPr>
            <p:ph type="title" idx="13" hasCustomPrompt="1"/>
          </p:nvPr>
        </p:nvSpPr>
        <p:spPr>
          <a:xfrm>
            <a:off x="1250550" y="2939767"/>
            <a:ext cx="12753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subTitle" idx="14"/>
          </p:nvPr>
        </p:nvSpPr>
        <p:spPr>
          <a:xfrm>
            <a:off x="720000" y="375892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8" name="Google Shape;258;p13"/>
          <p:cNvSpPr txBox="1">
            <a:spLocks noGrp="1"/>
          </p:cNvSpPr>
          <p:nvPr>
            <p:ph type="title" idx="15"/>
          </p:nvPr>
        </p:nvSpPr>
        <p:spPr>
          <a:xfrm>
            <a:off x="3403800" y="3400479"/>
            <a:ext cx="23364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9" name="Google Shape;259;p13"/>
          <p:cNvSpPr txBox="1">
            <a:spLocks noGrp="1"/>
          </p:cNvSpPr>
          <p:nvPr>
            <p:ph type="title" idx="16" hasCustomPrompt="1"/>
          </p:nvPr>
        </p:nvSpPr>
        <p:spPr>
          <a:xfrm>
            <a:off x="3934350" y="2939767"/>
            <a:ext cx="12753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0" name="Google Shape;260;p13"/>
          <p:cNvSpPr txBox="1">
            <a:spLocks noGrp="1"/>
          </p:cNvSpPr>
          <p:nvPr>
            <p:ph type="subTitle" idx="17"/>
          </p:nvPr>
        </p:nvSpPr>
        <p:spPr>
          <a:xfrm>
            <a:off x="3403800" y="375892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1" name="Google Shape;261;p13"/>
          <p:cNvSpPr txBox="1">
            <a:spLocks noGrp="1"/>
          </p:cNvSpPr>
          <p:nvPr>
            <p:ph type="title" idx="18"/>
          </p:nvPr>
        </p:nvSpPr>
        <p:spPr>
          <a:xfrm>
            <a:off x="5965900" y="3400479"/>
            <a:ext cx="24582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2" name="Google Shape;262;p13"/>
          <p:cNvSpPr txBox="1">
            <a:spLocks noGrp="1"/>
          </p:cNvSpPr>
          <p:nvPr>
            <p:ph type="title" idx="19" hasCustomPrompt="1"/>
          </p:nvPr>
        </p:nvSpPr>
        <p:spPr>
          <a:xfrm>
            <a:off x="6524200" y="2939767"/>
            <a:ext cx="13416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a:spLocks noGrp="1"/>
          </p:cNvSpPr>
          <p:nvPr>
            <p:ph type="subTitle" idx="20"/>
          </p:nvPr>
        </p:nvSpPr>
        <p:spPr>
          <a:xfrm>
            <a:off x="5965900" y="3758925"/>
            <a:ext cx="2458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4" name="Google Shape;264;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rgbClr val="010440"/>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5" name="Google Shape;265;p13"/>
          <p:cNvSpPr/>
          <p:nvPr/>
        </p:nvSpPr>
        <p:spPr>
          <a:xfrm rot="5400000">
            <a:off x="9658283" y="1539125"/>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rot="10800000">
            <a:off x="-2436713" y="-24578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rot="10800000">
            <a:off x="7873497" y="-1311075"/>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rot="10800000">
            <a:off x="8114987" y="-10697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rot="10800000">
            <a:off x="41358" y="4802774"/>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rot="10800000">
            <a:off x="492395" y="5253811"/>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rot="10800000">
            <a:off x="8183904" y="4964174"/>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rot="10800000">
            <a:off x="118103" y="857869"/>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rot="10800000">
            <a:off x="8880813" y="224882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rot="10800000">
            <a:off x="8742584" y="3050662"/>
            <a:ext cx="1297365" cy="1182051"/>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rot="10800000">
            <a:off x="8697061" y="4503186"/>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10800000">
            <a:off x="-250748" y="4802775"/>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10800000">
            <a:off x="187580" y="4589907"/>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10800000">
            <a:off x="7679503" y="-102638"/>
            <a:ext cx="256183" cy="224719"/>
          </a:xfrm>
          <a:custGeom>
            <a:avLst/>
            <a:gdLst/>
            <a:ahLst/>
            <a:cxnLst/>
            <a:rect l="l" t="t" r="r" b="b"/>
            <a:pathLst>
              <a:path w="1604" h="1407" extrusionOk="0">
                <a:moveTo>
                  <a:pt x="800" y="0"/>
                </a:moveTo>
                <a:cubicBezTo>
                  <a:pt x="676" y="0"/>
                  <a:pt x="549" y="34"/>
                  <a:pt x="435" y="104"/>
                </a:cubicBezTo>
                <a:cubicBezTo>
                  <a:pt x="104" y="307"/>
                  <a:pt x="0" y="740"/>
                  <a:pt x="203" y="1071"/>
                </a:cubicBezTo>
                <a:cubicBezTo>
                  <a:pt x="336" y="1288"/>
                  <a:pt x="566" y="1407"/>
                  <a:pt x="802" y="1407"/>
                </a:cubicBezTo>
                <a:cubicBezTo>
                  <a:pt x="927" y="1407"/>
                  <a:pt x="1054" y="1373"/>
                  <a:pt x="1169" y="1303"/>
                </a:cubicBezTo>
                <a:cubicBezTo>
                  <a:pt x="1500" y="1100"/>
                  <a:pt x="1604" y="667"/>
                  <a:pt x="1401" y="337"/>
                </a:cubicBezTo>
                <a:cubicBezTo>
                  <a:pt x="1268" y="120"/>
                  <a:pt x="1037" y="0"/>
                  <a:pt x="800"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10800000">
            <a:off x="1322165" y="129271"/>
            <a:ext cx="197727" cy="182714"/>
          </a:xfrm>
          <a:custGeom>
            <a:avLst/>
            <a:gdLst/>
            <a:ahLst/>
            <a:cxnLst/>
            <a:rect l="l" t="t" r="r" b="b"/>
            <a:pathLst>
              <a:path w="1238" h="1144" extrusionOk="0">
                <a:moveTo>
                  <a:pt x="608" y="0"/>
                </a:moveTo>
                <a:cubicBezTo>
                  <a:pt x="428" y="0"/>
                  <a:pt x="255" y="86"/>
                  <a:pt x="146" y="236"/>
                </a:cubicBezTo>
                <a:cubicBezTo>
                  <a:pt x="11" y="424"/>
                  <a:pt x="0" y="673"/>
                  <a:pt x="122" y="871"/>
                </a:cubicBezTo>
                <a:cubicBezTo>
                  <a:pt x="226" y="1042"/>
                  <a:pt x="412" y="1143"/>
                  <a:pt x="609" y="1143"/>
                </a:cubicBezTo>
                <a:cubicBezTo>
                  <a:pt x="638" y="1143"/>
                  <a:pt x="669" y="1141"/>
                  <a:pt x="699" y="1136"/>
                </a:cubicBezTo>
                <a:cubicBezTo>
                  <a:pt x="926" y="1100"/>
                  <a:pt x="1111" y="929"/>
                  <a:pt x="1164" y="706"/>
                </a:cubicBezTo>
                <a:cubicBezTo>
                  <a:pt x="1238" y="398"/>
                  <a:pt x="1049" y="90"/>
                  <a:pt x="743" y="16"/>
                </a:cubicBezTo>
                <a:cubicBezTo>
                  <a:pt x="698" y="6"/>
                  <a:pt x="653" y="0"/>
                  <a:pt x="608"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10800000">
            <a:off x="568550" y="-102654"/>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10800000">
            <a:off x="9143701" y="2317977"/>
            <a:ext cx="495116"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7394509" y="-21490"/>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3741816" y="-21490"/>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four columns">
  <p:cSld name="CUSTOM_20_1">
    <p:spTree>
      <p:nvGrpSpPr>
        <p:cNvPr id="1" name="Shape 448"/>
        <p:cNvGrpSpPr/>
        <p:nvPr/>
      </p:nvGrpSpPr>
      <p:grpSpPr>
        <a:xfrm>
          <a:off x="0" y="0"/>
          <a:ext cx="0" cy="0"/>
          <a:chOff x="0" y="0"/>
          <a:chExt cx="0" cy="0"/>
        </a:xfrm>
      </p:grpSpPr>
      <p:sp>
        <p:nvSpPr>
          <p:cNvPr id="449" name="Google Shape;449;p20"/>
          <p:cNvSpPr txBox="1">
            <a:spLocks noGrp="1"/>
          </p:cNvSpPr>
          <p:nvPr>
            <p:ph type="title"/>
          </p:nvPr>
        </p:nvSpPr>
        <p:spPr>
          <a:xfrm>
            <a:off x="1950150" y="1589625"/>
            <a:ext cx="2295600" cy="80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0" name="Google Shape;450;p20"/>
          <p:cNvSpPr txBox="1">
            <a:spLocks noGrp="1"/>
          </p:cNvSpPr>
          <p:nvPr>
            <p:ph type="subTitle" idx="1"/>
          </p:nvPr>
        </p:nvSpPr>
        <p:spPr>
          <a:xfrm>
            <a:off x="1950150" y="2390025"/>
            <a:ext cx="2295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20"/>
          <p:cNvSpPr txBox="1">
            <a:spLocks noGrp="1"/>
          </p:cNvSpPr>
          <p:nvPr>
            <p:ph type="title" idx="2"/>
          </p:nvPr>
        </p:nvSpPr>
        <p:spPr>
          <a:xfrm>
            <a:off x="5196054" y="1589625"/>
            <a:ext cx="2295600" cy="80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2" name="Google Shape;452;p20"/>
          <p:cNvSpPr txBox="1">
            <a:spLocks noGrp="1"/>
          </p:cNvSpPr>
          <p:nvPr>
            <p:ph type="subTitle" idx="3"/>
          </p:nvPr>
        </p:nvSpPr>
        <p:spPr>
          <a:xfrm>
            <a:off x="5196050" y="2390025"/>
            <a:ext cx="2295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3" name="Google Shape;453;p20"/>
          <p:cNvSpPr txBox="1">
            <a:spLocks noGrp="1"/>
          </p:cNvSpPr>
          <p:nvPr>
            <p:ph type="title" idx="4"/>
          </p:nvPr>
        </p:nvSpPr>
        <p:spPr>
          <a:xfrm>
            <a:off x="1950150" y="3156550"/>
            <a:ext cx="2295600" cy="80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4" name="Google Shape;454;p20"/>
          <p:cNvSpPr txBox="1">
            <a:spLocks noGrp="1"/>
          </p:cNvSpPr>
          <p:nvPr>
            <p:ph type="subTitle" idx="5"/>
          </p:nvPr>
        </p:nvSpPr>
        <p:spPr>
          <a:xfrm>
            <a:off x="1950150" y="3956950"/>
            <a:ext cx="2295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20"/>
          <p:cNvSpPr txBox="1">
            <a:spLocks noGrp="1"/>
          </p:cNvSpPr>
          <p:nvPr>
            <p:ph type="title" idx="6"/>
          </p:nvPr>
        </p:nvSpPr>
        <p:spPr>
          <a:xfrm>
            <a:off x="5196054" y="3156550"/>
            <a:ext cx="2295600" cy="800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6" name="Google Shape;456;p20"/>
          <p:cNvSpPr txBox="1">
            <a:spLocks noGrp="1"/>
          </p:cNvSpPr>
          <p:nvPr>
            <p:ph type="subTitle" idx="7"/>
          </p:nvPr>
        </p:nvSpPr>
        <p:spPr>
          <a:xfrm>
            <a:off x="5196000" y="3956950"/>
            <a:ext cx="2295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7" name="Google Shape;457;p20"/>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8" name="Google Shape;458;p20"/>
          <p:cNvSpPr/>
          <p:nvPr/>
        </p:nvSpPr>
        <p:spPr>
          <a:xfrm rot="10800000">
            <a:off x="-2163567" y="-2663484"/>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rot="10800000">
            <a:off x="8093605" y="-1326363"/>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rot="10800000">
            <a:off x="8388133" y="-1275357"/>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rot="10800000">
            <a:off x="-173659" y="4769036"/>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rot="10800000">
            <a:off x="610066" y="4769049"/>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rot="10800000">
            <a:off x="8457050" y="4758561"/>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rot="10800000">
            <a:off x="-34382" y="729807"/>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rot="10800000">
            <a:off x="391249" y="484881"/>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rot="10800000">
            <a:off x="8358334" y="4466447"/>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rot="10800000">
            <a:off x="8970207" y="4297573"/>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rot="10800000">
            <a:off x="-274377" y="4535713"/>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rot="10800000">
            <a:off x="460726" y="4384294"/>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rot="10800000">
            <a:off x="8116233" y="290650"/>
            <a:ext cx="179839" cy="151570"/>
          </a:xfrm>
          <a:custGeom>
            <a:avLst/>
            <a:gdLst/>
            <a:ahLst/>
            <a:cxnLst/>
            <a:rect l="l" t="t" r="r" b="b"/>
            <a:pathLst>
              <a:path w="1126" h="949" extrusionOk="0">
                <a:moveTo>
                  <a:pt x="598" y="0"/>
                </a:moveTo>
                <a:cubicBezTo>
                  <a:pt x="246" y="0"/>
                  <a:pt x="0" y="397"/>
                  <a:pt x="200" y="723"/>
                </a:cubicBezTo>
                <a:cubicBezTo>
                  <a:pt x="286" y="864"/>
                  <a:pt x="439" y="949"/>
                  <a:pt x="602" y="949"/>
                </a:cubicBezTo>
                <a:cubicBezTo>
                  <a:pt x="627" y="949"/>
                  <a:pt x="653" y="947"/>
                  <a:pt x="678" y="943"/>
                </a:cubicBezTo>
                <a:cubicBezTo>
                  <a:pt x="867" y="913"/>
                  <a:pt x="1020" y="772"/>
                  <a:pt x="1065" y="586"/>
                </a:cubicBezTo>
                <a:cubicBezTo>
                  <a:pt x="1126" y="331"/>
                  <a:pt x="969" y="75"/>
                  <a:pt x="715" y="14"/>
                </a:cubicBezTo>
                <a:cubicBezTo>
                  <a:pt x="675" y="5"/>
                  <a:pt x="63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rot="10800000">
            <a:off x="8828293" y="846865"/>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rot="10800000">
            <a:off x="8620991" y="200429"/>
            <a:ext cx="207310" cy="191658"/>
          </a:xfrm>
          <a:custGeom>
            <a:avLst/>
            <a:gdLst/>
            <a:ahLst/>
            <a:cxnLst/>
            <a:rect l="l" t="t" r="r" b="b"/>
            <a:pathLst>
              <a:path w="1298" h="1200" extrusionOk="0">
                <a:moveTo>
                  <a:pt x="639" y="1"/>
                </a:moveTo>
                <a:cubicBezTo>
                  <a:pt x="449" y="1"/>
                  <a:pt x="267" y="90"/>
                  <a:pt x="153" y="248"/>
                </a:cubicBezTo>
                <a:cubicBezTo>
                  <a:pt x="11" y="444"/>
                  <a:pt x="0" y="707"/>
                  <a:pt x="127" y="913"/>
                </a:cubicBezTo>
                <a:cubicBezTo>
                  <a:pt x="237" y="1093"/>
                  <a:pt x="432" y="1200"/>
                  <a:pt x="639" y="1200"/>
                </a:cubicBezTo>
                <a:cubicBezTo>
                  <a:pt x="670" y="1200"/>
                  <a:pt x="701" y="1197"/>
                  <a:pt x="732" y="1192"/>
                </a:cubicBezTo>
                <a:cubicBezTo>
                  <a:pt x="971" y="1154"/>
                  <a:pt x="1164" y="975"/>
                  <a:pt x="1221" y="740"/>
                </a:cubicBezTo>
                <a:cubicBezTo>
                  <a:pt x="1297" y="418"/>
                  <a:pt x="1099" y="95"/>
                  <a:pt x="777" y="17"/>
                </a:cubicBezTo>
                <a:cubicBezTo>
                  <a:pt x="731" y="6"/>
                  <a:pt x="68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rot="10800000">
            <a:off x="855471" y="-159254"/>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rot="10800000">
            <a:off x="-227503" y="3847652"/>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rot="-1799986">
            <a:off x="7244724" y="-967599"/>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rot="-1799986">
            <a:off x="-1727826" y="-184499"/>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rot="-1799986">
            <a:off x="5944399" y="399477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rot="1799986" flipH="1">
            <a:off x="-2291801" y="458507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nd text">
  <p:cSld name="CUSTOM_16">
    <p:spTree>
      <p:nvGrpSpPr>
        <p:cNvPr id="1" name="Shape 619"/>
        <p:cNvGrpSpPr/>
        <p:nvPr/>
      </p:nvGrpSpPr>
      <p:grpSpPr>
        <a:xfrm>
          <a:off x="0" y="0"/>
          <a:ext cx="0" cy="0"/>
          <a:chOff x="0" y="0"/>
          <a:chExt cx="0" cy="0"/>
        </a:xfrm>
      </p:grpSpPr>
      <p:sp>
        <p:nvSpPr>
          <p:cNvPr id="620" name="Google Shape;620;p26"/>
          <p:cNvSpPr txBox="1">
            <a:spLocks noGrp="1"/>
          </p:cNvSpPr>
          <p:nvPr>
            <p:ph type="title"/>
          </p:nvPr>
        </p:nvSpPr>
        <p:spPr>
          <a:xfrm>
            <a:off x="732300" y="858575"/>
            <a:ext cx="3174000" cy="228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1" name="Google Shape;621;p26"/>
          <p:cNvSpPr txBox="1">
            <a:spLocks noGrp="1"/>
          </p:cNvSpPr>
          <p:nvPr>
            <p:ph type="subTitle" idx="1"/>
          </p:nvPr>
        </p:nvSpPr>
        <p:spPr>
          <a:xfrm>
            <a:off x="732300" y="3140888"/>
            <a:ext cx="3174000" cy="955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2" name="Google Shape;622;p26"/>
          <p:cNvSpPr/>
          <p:nvPr/>
        </p:nvSpPr>
        <p:spPr>
          <a:xfrm rot="10800000" flipH="1">
            <a:off x="-1088349" y="-1058254"/>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p:cNvSpPr/>
          <p:nvPr/>
        </p:nvSpPr>
        <p:spPr>
          <a:xfrm rot="10800000">
            <a:off x="-2775853" y="3885268"/>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6"/>
          <p:cNvSpPr/>
          <p:nvPr/>
        </p:nvSpPr>
        <p:spPr>
          <a:xfrm rot="10800000">
            <a:off x="-2241625" y="4420001"/>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6"/>
          <p:cNvSpPr/>
          <p:nvPr/>
        </p:nvSpPr>
        <p:spPr>
          <a:xfrm rot="10800000" flipH="1">
            <a:off x="-305806" y="-228884"/>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6"/>
          <p:cNvSpPr/>
          <p:nvPr/>
        </p:nvSpPr>
        <p:spPr>
          <a:xfrm rot="10800000" flipH="1">
            <a:off x="1773461" y="-329152"/>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p:cNvSpPr/>
          <p:nvPr/>
        </p:nvSpPr>
        <p:spPr>
          <a:xfrm rot="10800000" flipH="1">
            <a:off x="2883361" y="110491"/>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p:cNvSpPr/>
          <p:nvPr/>
        </p:nvSpPr>
        <p:spPr>
          <a:xfrm rot="10800000" flipH="1">
            <a:off x="8407007" y="3848620"/>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p:cNvSpPr/>
          <p:nvPr/>
        </p:nvSpPr>
        <p:spPr>
          <a:xfrm rot="10800000" flipH="1">
            <a:off x="2678688" y="4817960"/>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p:cNvSpPr/>
          <p:nvPr/>
        </p:nvSpPr>
        <p:spPr>
          <a:xfrm rot="10800000" flipH="1">
            <a:off x="7545178" y="4330237"/>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rot="10800000" flipH="1">
            <a:off x="6978050" y="-434636"/>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rot="10800000" flipH="1">
            <a:off x="7873791" y="-775828"/>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rot="10800000">
            <a:off x="-667201" y="3322812"/>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rot="10800000" flipH="1">
            <a:off x="7135502" y="4721062"/>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rot="10800000" flipH="1">
            <a:off x="873656" y="4555897"/>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rot="10800000" flipH="1">
            <a:off x="3487671" y="488398"/>
            <a:ext cx="290433" cy="264102"/>
          </a:xfrm>
          <a:custGeom>
            <a:avLst/>
            <a:gdLst/>
            <a:ahLst/>
            <a:cxnLst/>
            <a:rect l="l" t="t" r="r" b="b"/>
            <a:pathLst>
              <a:path w="1202" h="1093" extrusionOk="0">
                <a:moveTo>
                  <a:pt x="602" y="1"/>
                </a:moveTo>
                <a:cubicBezTo>
                  <a:pt x="354" y="1"/>
                  <a:pt x="129" y="170"/>
                  <a:pt x="70" y="421"/>
                </a:cubicBezTo>
                <a:cubicBezTo>
                  <a:pt x="1" y="715"/>
                  <a:pt x="183" y="1010"/>
                  <a:pt x="477" y="1078"/>
                </a:cubicBezTo>
                <a:cubicBezTo>
                  <a:pt x="519" y="1088"/>
                  <a:pt x="561" y="1093"/>
                  <a:pt x="603" y="1093"/>
                </a:cubicBezTo>
                <a:cubicBezTo>
                  <a:pt x="850" y="1093"/>
                  <a:pt x="1074" y="923"/>
                  <a:pt x="1133" y="672"/>
                </a:cubicBezTo>
                <a:cubicBezTo>
                  <a:pt x="1202" y="378"/>
                  <a:pt x="1021" y="85"/>
                  <a:pt x="727" y="15"/>
                </a:cubicBezTo>
                <a:cubicBezTo>
                  <a:pt x="685" y="5"/>
                  <a:pt x="643"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p:nvPr/>
        </p:nvSpPr>
        <p:spPr>
          <a:xfrm rot="10800000" flipH="1">
            <a:off x="3411075" y="-356820"/>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rot="10800000" flipH="1">
            <a:off x="1533018" y="4681072"/>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rot="10800000" flipH="1">
            <a:off x="8105455" y="845133"/>
            <a:ext cx="749038"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rot="1799986" flipH="1">
            <a:off x="-4249197" y="-1367824"/>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rot="1799986" flipH="1">
            <a:off x="4322803" y="21113"/>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rot="1799986" flipH="1">
            <a:off x="-1983022" y="3826538"/>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rot="1799986" flipH="1">
            <a:off x="7488953" y="554617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a:spLocks noGrp="1"/>
          </p:cNvSpPr>
          <p:nvPr>
            <p:ph type="pic" idx="2"/>
          </p:nvPr>
        </p:nvSpPr>
        <p:spPr>
          <a:xfrm>
            <a:off x="4502850" y="858625"/>
            <a:ext cx="3616800" cy="3640800"/>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2300" y="445025"/>
            <a:ext cx="7679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Outfit ExtraBold"/>
              <a:buNone/>
              <a:defRPr sz="3500">
                <a:solidFill>
                  <a:schemeClr val="dk1"/>
                </a:solidFill>
                <a:latin typeface="Outfit ExtraBold"/>
                <a:ea typeface="Outfit ExtraBold"/>
                <a:cs typeface="Outfit ExtraBold"/>
                <a:sym typeface="Outfit ExtraBold"/>
              </a:defRPr>
            </a:lvl1pPr>
            <a:lvl2pPr lvl="1">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2pPr>
            <a:lvl3pPr lvl="2">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3pPr>
            <a:lvl4pPr lvl="3">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4pPr>
            <a:lvl5pPr lvl="4">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5pPr>
            <a:lvl6pPr lvl="5">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6pPr>
            <a:lvl7pPr lvl="6">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7pPr>
            <a:lvl8pPr lvl="7">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8pPr>
            <a:lvl9pPr lvl="8">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9pPr>
          </a:lstStyle>
          <a:p>
            <a:endParaRPr/>
          </a:p>
        </p:txBody>
      </p:sp>
      <p:sp>
        <p:nvSpPr>
          <p:cNvPr id="7" name="Google Shape;7;p1"/>
          <p:cNvSpPr txBox="1">
            <a:spLocks noGrp="1"/>
          </p:cNvSpPr>
          <p:nvPr>
            <p:ph type="body" idx="1"/>
          </p:nvPr>
        </p:nvSpPr>
        <p:spPr>
          <a:xfrm>
            <a:off x="732300" y="1152475"/>
            <a:ext cx="7679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8" r:id="rId6"/>
    <p:sldLayoutId id="2147483659" r:id="rId7"/>
    <p:sldLayoutId id="2147483666" r:id="rId8"/>
    <p:sldLayoutId id="2147483672"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70"/>
        <p:cNvGrpSpPr/>
        <p:nvPr/>
      </p:nvGrpSpPr>
      <p:grpSpPr>
        <a:xfrm>
          <a:off x="0" y="0"/>
          <a:ext cx="0" cy="0"/>
          <a:chOff x="0" y="0"/>
          <a:chExt cx="0" cy="0"/>
        </a:xfrm>
      </p:grpSpPr>
      <p:sp>
        <p:nvSpPr>
          <p:cNvPr id="771" name="Google Shape;771;p35"/>
          <p:cNvSpPr txBox="1">
            <a:spLocks noGrp="1"/>
          </p:cNvSpPr>
          <p:nvPr>
            <p:ph type="ctrTitle"/>
          </p:nvPr>
        </p:nvSpPr>
        <p:spPr>
          <a:xfrm>
            <a:off x="426036" y="288635"/>
            <a:ext cx="8242500" cy="207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Electrocardiogram:</a:t>
            </a:r>
            <a:r>
              <a:rPr lang="en" sz="5500" dirty="0"/>
              <a:t> </a:t>
            </a:r>
            <a:r>
              <a:rPr lang="en" sz="8500" dirty="0">
                <a:solidFill>
                  <a:schemeClr val="accent1"/>
                </a:solidFill>
              </a:rPr>
              <a:t>ECG/EKG</a:t>
            </a:r>
            <a:r>
              <a:rPr lang="en" sz="5500" dirty="0"/>
              <a:t> </a:t>
            </a:r>
            <a:endParaRPr sz="5500" dirty="0"/>
          </a:p>
        </p:txBody>
      </p:sp>
      <p:sp>
        <p:nvSpPr>
          <p:cNvPr id="3" name="Google Shape;810;p38"/>
          <p:cNvSpPr txBox="1">
            <a:spLocks noGrp="1"/>
          </p:cNvSpPr>
          <p:nvPr>
            <p:ph type="subTitle" idx="1"/>
          </p:nvPr>
        </p:nvSpPr>
        <p:spPr>
          <a:xfrm>
            <a:off x="1752186" y="2949726"/>
            <a:ext cx="5590200" cy="1362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smtClean="0"/>
              <a:t>KIMIA YOUSEFIFARD</a:t>
            </a:r>
          </a:p>
          <a:p>
            <a:pPr marL="0" lvl="0" indent="0" algn="ctr" rtl="0">
              <a:spcBef>
                <a:spcPts val="0"/>
              </a:spcBef>
              <a:spcAft>
                <a:spcPts val="1200"/>
              </a:spcAft>
              <a:buNone/>
            </a:pPr>
            <a:r>
              <a:rPr lang="en-US" dirty="0" smtClean="0"/>
              <a:t>Prof Dr. ARTA JAMSHIDI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82B6F5-4E86-078B-170C-7C145A08210C}"/>
              </a:ext>
            </a:extLst>
          </p:cNvPr>
          <p:cNvSpPr>
            <a:spLocks noGrp="1"/>
          </p:cNvSpPr>
          <p:nvPr>
            <p:ph type="body" idx="1"/>
          </p:nvPr>
        </p:nvSpPr>
        <p:spPr>
          <a:xfrm>
            <a:off x="1332278" y="2837269"/>
            <a:ext cx="5656956" cy="2027100"/>
          </a:xfrm>
        </p:spPr>
        <p:txBody>
          <a:bodyPr/>
          <a:lstStyle/>
          <a:p>
            <a:r>
              <a:rPr lang="en-US" dirty="0"/>
              <a:t> PR Interval: The PR interval represents the time it takes for the electrical impulse to travel from the atria (the upper chambers of the heart) to the ventricles (the lower chambers of the heart).</a:t>
            </a:r>
          </a:p>
          <a:p>
            <a:r>
              <a:rPr lang="en-US" dirty="0"/>
              <a:t>QT Interval: The QT interval represents the total time it takes for ventricular depolarization and repolarization to occur.</a:t>
            </a:r>
          </a:p>
        </p:txBody>
      </p:sp>
      <p:pic>
        <p:nvPicPr>
          <p:cNvPr id="5" name="Picture 4">
            <a:extLst>
              <a:ext uri="{FF2B5EF4-FFF2-40B4-BE49-F238E27FC236}">
                <a16:creationId xmlns:a16="http://schemas.microsoft.com/office/drawing/2014/main" id="{93F97FB5-6159-544D-1E8E-0746B1C50E05}"/>
              </a:ext>
            </a:extLst>
          </p:cNvPr>
          <p:cNvPicPr>
            <a:picLocks noChangeAspect="1"/>
          </p:cNvPicPr>
          <p:nvPr/>
        </p:nvPicPr>
        <p:blipFill>
          <a:blip r:embed="rId2"/>
          <a:stretch>
            <a:fillRect/>
          </a:stretch>
        </p:blipFill>
        <p:spPr>
          <a:xfrm>
            <a:off x="1726523" y="609811"/>
            <a:ext cx="3213777" cy="1979105"/>
          </a:xfrm>
          <a:prstGeom prst="rect">
            <a:avLst/>
          </a:prstGeom>
        </p:spPr>
      </p:pic>
      <p:sp>
        <p:nvSpPr>
          <p:cNvPr id="11" name="TextBox 10">
            <a:extLst>
              <a:ext uri="{FF2B5EF4-FFF2-40B4-BE49-F238E27FC236}">
                <a16:creationId xmlns:a16="http://schemas.microsoft.com/office/drawing/2014/main" id="{DF1E3768-6C70-0651-7F15-1DCC44B7E59B}"/>
              </a:ext>
            </a:extLst>
          </p:cNvPr>
          <p:cNvSpPr txBox="1"/>
          <p:nvPr/>
        </p:nvSpPr>
        <p:spPr>
          <a:xfrm>
            <a:off x="5384975" y="740126"/>
            <a:ext cx="2433992" cy="1600438"/>
          </a:xfrm>
          <a:prstGeom prst="rect">
            <a:avLst/>
          </a:prstGeom>
          <a:noFill/>
        </p:spPr>
        <p:txBody>
          <a:bodyPr wrap="square" rtlCol="0">
            <a:spAutoFit/>
          </a:bodyPr>
          <a:lstStyle/>
          <a:p>
            <a:r>
              <a:rPr lang="en-US" dirty="0">
                <a:latin typeface="Karla" pitchFamily="2" charset="0"/>
              </a:rPr>
              <a:t>When analyzed together, these components provide a comprehensive overview of the heart's electrical rhythm, rate, and health, including any arrhythmias or abnormalities</a:t>
            </a:r>
          </a:p>
        </p:txBody>
      </p:sp>
    </p:spTree>
    <p:extLst>
      <p:ext uri="{BB962C8B-B14F-4D97-AF65-F5344CB8AC3E}">
        <p14:creationId xmlns:p14="http://schemas.microsoft.com/office/powerpoint/2010/main" val="792257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5776-EDED-D8F6-2B65-177B8747B0BF}"/>
              </a:ext>
            </a:extLst>
          </p:cNvPr>
          <p:cNvSpPr>
            <a:spLocks noGrp="1"/>
          </p:cNvSpPr>
          <p:nvPr>
            <p:ph type="title"/>
          </p:nvPr>
        </p:nvSpPr>
        <p:spPr>
          <a:xfrm>
            <a:off x="872366" y="348773"/>
            <a:ext cx="7369591" cy="1081538"/>
          </a:xfrm>
        </p:spPr>
        <p:txBody>
          <a:bodyPr/>
          <a:lstStyle/>
          <a:p>
            <a:r>
              <a:rPr lang="en-US" sz="3200" dirty="0" smtClean="0"/>
              <a:t>1.3 Importance </a:t>
            </a:r>
            <a:r>
              <a:rPr lang="en-US" sz="3200" dirty="0"/>
              <a:t>of ECG in </a:t>
            </a:r>
            <a:r>
              <a:rPr lang="en-US" sz="3200" dirty="0" smtClean="0"/>
              <a:t>Healthcare</a:t>
            </a:r>
            <a:r>
              <a:rPr lang="en-US" sz="3200" dirty="0"/>
              <a:t>:</a:t>
            </a:r>
          </a:p>
        </p:txBody>
      </p:sp>
      <p:sp>
        <p:nvSpPr>
          <p:cNvPr id="3" name="Subtitle 2">
            <a:extLst>
              <a:ext uri="{FF2B5EF4-FFF2-40B4-BE49-F238E27FC236}">
                <a16:creationId xmlns:a16="http://schemas.microsoft.com/office/drawing/2014/main" id="{32E9D484-0A59-5C6D-81B0-FDE8F8B7B930}"/>
              </a:ext>
            </a:extLst>
          </p:cNvPr>
          <p:cNvSpPr>
            <a:spLocks noGrp="1"/>
          </p:cNvSpPr>
          <p:nvPr>
            <p:ph type="subTitle" idx="1"/>
          </p:nvPr>
        </p:nvSpPr>
        <p:spPr>
          <a:xfrm>
            <a:off x="872366" y="1833965"/>
            <a:ext cx="7128633" cy="2647504"/>
          </a:xfrm>
        </p:spPr>
        <p:txBody>
          <a:bodyPr/>
          <a:lstStyle/>
          <a:p>
            <a:pPr marL="114300" indent="0">
              <a:buNone/>
            </a:pPr>
            <a:r>
              <a:rPr lang="en-US" dirty="0"/>
              <a:t>The ECG's role in healthcare is multifaceted, offering diagnostic and monitoring capabilities essential for identifying and managing various cardiac conditions. It's especially critical in diagnosing:</a:t>
            </a:r>
          </a:p>
          <a:p>
            <a:pPr marL="114300" indent="0">
              <a:buNone/>
            </a:pPr>
            <a:endParaRPr lang="en-US" dirty="0"/>
          </a:p>
          <a:p>
            <a:r>
              <a:rPr lang="en-US" dirty="0"/>
              <a:t>Arrhythmias: Irregular heartbeats can lead to complications if not properly managed.</a:t>
            </a:r>
          </a:p>
          <a:p>
            <a:r>
              <a:rPr lang="en-US" dirty="0"/>
              <a:t>Ischemic heart disease: This includes myocardial infarctions (heart attacks), where the ECG can identify areas of the heart with reduced blood flow.</a:t>
            </a:r>
          </a:p>
          <a:p>
            <a:r>
              <a:rPr lang="en-US" dirty="0"/>
              <a:t>Cardiomyopathy: Changes in heart muscle that can affect the heart’s ability to pump </a:t>
            </a:r>
            <a:r>
              <a:rPr lang="en-US" dirty="0" err="1"/>
              <a:t>bloodeffectively</a:t>
            </a:r>
            <a:r>
              <a:rPr lang="en-US" dirty="0"/>
              <a:t>.</a:t>
            </a:r>
          </a:p>
          <a:p>
            <a:r>
              <a:rPr lang="en-US" dirty="0"/>
              <a:t>Electrolyte imbalances and medication impacts: Which can alter the heart's electrical activity.</a:t>
            </a:r>
          </a:p>
        </p:txBody>
      </p:sp>
    </p:spTree>
    <p:extLst>
      <p:ext uri="{BB962C8B-B14F-4D97-AF65-F5344CB8AC3E}">
        <p14:creationId xmlns:p14="http://schemas.microsoft.com/office/powerpoint/2010/main" val="4057066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785"/>
        <p:cNvGrpSpPr/>
        <p:nvPr/>
      </p:nvGrpSpPr>
      <p:grpSpPr>
        <a:xfrm>
          <a:off x="0" y="0"/>
          <a:ext cx="0" cy="0"/>
          <a:chOff x="0" y="0"/>
          <a:chExt cx="0" cy="0"/>
        </a:xfrm>
      </p:grpSpPr>
      <p:sp>
        <p:nvSpPr>
          <p:cNvPr id="786" name="Google Shape;786;p37"/>
          <p:cNvSpPr txBox="1">
            <a:spLocks noGrp="1"/>
          </p:cNvSpPr>
          <p:nvPr>
            <p:ph type="title"/>
          </p:nvPr>
        </p:nvSpPr>
        <p:spPr>
          <a:xfrm>
            <a:off x="720000" y="1849000"/>
            <a:ext cx="2336400" cy="3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Stress</a:t>
            </a:r>
            <a:endParaRPr dirty="0"/>
          </a:p>
        </p:txBody>
      </p:sp>
      <p:sp>
        <p:nvSpPr>
          <p:cNvPr id="787" name="Google Shape;787;p37"/>
          <p:cNvSpPr txBox="1">
            <a:spLocks noGrp="1"/>
          </p:cNvSpPr>
          <p:nvPr>
            <p:ph type="title" idx="2"/>
          </p:nvPr>
        </p:nvSpPr>
        <p:spPr>
          <a:xfrm>
            <a:off x="1250550" y="1388288"/>
            <a:ext cx="12753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788" name="Google Shape;788;p37"/>
          <p:cNvSpPr txBox="1">
            <a:spLocks noGrp="1"/>
          </p:cNvSpPr>
          <p:nvPr>
            <p:ph type="subTitle" idx="1"/>
          </p:nvPr>
        </p:nvSpPr>
        <p:spPr>
          <a:xfrm>
            <a:off x="720000" y="2186564"/>
            <a:ext cx="2458100" cy="764449"/>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Anxiety and emotional stress can trigger abnormal heart rhythms</a:t>
            </a:r>
            <a:endParaRPr dirty="0"/>
          </a:p>
        </p:txBody>
      </p:sp>
      <p:sp>
        <p:nvSpPr>
          <p:cNvPr id="789" name="Google Shape;789;p37"/>
          <p:cNvSpPr txBox="1">
            <a:spLocks noGrp="1"/>
          </p:cNvSpPr>
          <p:nvPr>
            <p:ph type="title" idx="3"/>
          </p:nvPr>
        </p:nvSpPr>
        <p:spPr>
          <a:xfrm>
            <a:off x="3084150" y="1865914"/>
            <a:ext cx="2909501" cy="3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Electrolyte Imbalance</a:t>
            </a:r>
            <a:endParaRPr dirty="0"/>
          </a:p>
        </p:txBody>
      </p:sp>
      <p:sp>
        <p:nvSpPr>
          <p:cNvPr id="790" name="Google Shape;790;p37"/>
          <p:cNvSpPr txBox="1">
            <a:spLocks noGrp="1"/>
          </p:cNvSpPr>
          <p:nvPr>
            <p:ph type="title" idx="4"/>
          </p:nvPr>
        </p:nvSpPr>
        <p:spPr>
          <a:xfrm>
            <a:off x="3934350" y="1388288"/>
            <a:ext cx="12753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791" name="Google Shape;791;p37"/>
          <p:cNvSpPr txBox="1">
            <a:spLocks noGrp="1"/>
          </p:cNvSpPr>
          <p:nvPr>
            <p:ph type="subTitle" idx="5"/>
          </p:nvPr>
        </p:nvSpPr>
        <p:spPr>
          <a:xfrm>
            <a:off x="3205851" y="2186564"/>
            <a:ext cx="2787800" cy="781363"/>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Abnormal levels of electrolytes like potassium, magnesium, and calcium</a:t>
            </a:r>
            <a:endParaRPr dirty="0"/>
          </a:p>
        </p:txBody>
      </p:sp>
      <p:sp>
        <p:nvSpPr>
          <p:cNvPr id="792" name="Google Shape;792;p37"/>
          <p:cNvSpPr txBox="1">
            <a:spLocks noGrp="1"/>
          </p:cNvSpPr>
          <p:nvPr>
            <p:ph type="title" idx="6"/>
          </p:nvPr>
        </p:nvSpPr>
        <p:spPr>
          <a:xfrm>
            <a:off x="5965900" y="1849000"/>
            <a:ext cx="2458200" cy="3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Thyroid Disorders</a:t>
            </a:r>
            <a:endParaRPr dirty="0"/>
          </a:p>
        </p:txBody>
      </p:sp>
      <p:sp>
        <p:nvSpPr>
          <p:cNvPr id="793" name="Google Shape;793;p37"/>
          <p:cNvSpPr txBox="1">
            <a:spLocks noGrp="1"/>
          </p:cNvSpPr>
          <p:nvPr>
            <p:ph type="title" idx="7"/>
          </p:nvPr>
        </p:nvSpPr>
        <p:spPr>
          <a:xfrm>
            <a:off x="6524200" y="1388288"/>
            <a:ext cx="13416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794" name="Google Shape;794;p37"/>
          <p:cNvSpPr txBox="1">
            <a:spLocks noGrp="1"/>
          </p:cNvSpPr>
          <p:nvPr>
            <p:ph type="subTitle" idx="8"/>
          </p:nvPr>
        </p:nvSpPr>
        <p:spPr>
          <a:xfrm>
            <a:off x="5965900" y="2186564"/>
            <a:ext cx="2458200" cy="593399"/>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Overactive and underactive thyroid glands</a:t>
            </a:r>
            <a:endParaRPr dirty="0"/>
          </a:p>
        </p:txBody>
      </p:sp>
      <p:sp>
        <p:nvSpPr>
          <p:cNvPr id="795" name="Google Shape;795;p37"/>
          <p:cNvSpPr txBox="1">
            <a:spLocks noGrp="1"/>
          </p:cNvSpPr>
          <p:nvPr>
            <p:ph type="title" idx="9"/>
          </p:nvPr>
        </p:nvSpPr>
        <p:spPr>
          <a:xfrm>
            <a:off x="720000" y="3400479"/>
            <a:ext cx="2336400" cy="3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Chronic Illness</a:t>
            </a:r>
            <a:endParaRPr dirty="0"/>
          </a:p>
        </p:txBody>
      </p:sp>
      <p:sp>
        <p:nvSpPr>
          <p:cNvPr id="796" name="Google Shape;796;p37"/>
          <p:cNvSpPr txBox="1">
            <a:spLocks noGrp="1"/>
          </p:cNvSpPr>
          <p:nvPr>
            <p:ph type="title" idx="13"/>
          </p:nvPr>
        </p:nvSpPr>
        <p:spPr>
          <a:xfrm>
            <a:off x="1250550" y="2939767"/>
            <a:ext cx="12753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797" name="Google Shape;797;p37"/>
          <p:cNvSpPr txBox="1">
            <a:spLocks noGrp="1"/>
          </p:cNvSpPr>
          <p:nvPr>
            <p:ph type="subTitle" idx="14"/>
          </p:nvPr>
        </p:nvSpPr>
        <p:spPr>
          <a:xfrm>
            <a:off x="329785" y="3758925"/>
            <a:ext cx="3074016" cy="484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 sepsis, myocarditis, heart failure, and electrolyte disturbances</a:t>
            </a:r>
            <a:endParaRPr dirty="0"/>
          </a:p>
        </p:txBody>
      </p:sp>
      <p:sp>
        <p:nvSpPr>
          <p:cNvPr id="798" name="Google Shape;798;p37"/>
          <p:cNvSpPr txBox="1">
            <a:spLocks noGrp="1"/>
          </p:cNvSpPr>
          <p:nvPr>
            <p:ph type="title" idx="15"/>
          </p:nvPr>
        </p:nvSpPr>
        <p:spPr>
          <a:xfrm>
            <a:off x="3403800" y="3400479"/>
            <a:ext cx="2336400" cy="3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Drug Abuse</a:t>
            </a:r>
            <a:endParaRPr dirty="0"/>
          </a:p>
        </p:txBody>
      </p:sp>
      <p:sp>
        <p:nvSpPr>
          <p:cNvPr id="799" name="Google Shape;799;p37"/>
          <p:cNvSpPr txBox="1">
            <a:spLocks noGrp="1"/>
          </p:cNvSpPr>
          <p:nvPr>
            <p:ph type="title" idx="16"/>
          </p:nvPr>
        </p:nvSpPr>
        <p:spPr>
          <a:xfrm>
            <a:off x="3934350" y="2939767"/>
            <a:ext cx="12753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800" name="Google Shape;800;p37"/>
          <p:cNvSpPr txBox="1">
            <a:spLocks noGrp="1"/>
          </p:cNvSpPr>
          <p:nvPr>
            <p:ph type="subTitle" idx="17"/>
          </p:nvPr>
        </p:nvSpPr>
        <p:spPr>
          <a:xfrm>
            <a:off x="3206675" y="3758925"/>
            <a:ext cx="2909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cocaine abuse, alcohol abuse,  Amphetamine Abuse</a:t>
            </a:r>
            <a:endParaRPr dirty="0"/>
          </a:p>
        </p:txBody>
      </p:sp>
      <p:sp>
        <p:nvSpPr>
          <p:cNvPr id="801" name="Google Shape;801;p37"/>
          <p:cNvSpPr txBox="1">
            <a:spLocks noGrp="1"/>
          </p:cNvSpPr>
          <p:nvPr>
            <p:ph type="title" idx="18"/>
          </p:nvPr>
        </p:nvSpPr>
        <p:spPr>
          <a:xfrm>
            <a:off x="5965900" y="3400479"/>
            <a:ext cx="2458200" cy="3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Medication</a:t>
            </a:r>
            <a:endParaRPr dirty="0"/>
          </a:p>
        </p:txBody>
      </p:sp>
      <p:sp>
        <p:nvSpPr>
          <p:cNvPr id="802" name="Google Shape;802;p37"/>
          <p:cNvSpPr txBox="1">
            <a:spLocks noGrp="1"/>
          </p:cNvSpPr>
          <p:nvPr>
            <p:ph type="title" idx="19"/>
          </p:nvPr>
        </p:nvSpPr>
        <p:spPr>
          <a:xfrm>
            <a:off x="6524200" y="2939767"/>
            <a:ext cx="13416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803" name="Google Shape;803;p37"/>
          <p:cNvSpPr txBox="1">
            <a:spLocks noGrp="1"/>
          </p:cNvSpPr>
          <p:nvPr>
            <p:ph type="subTitle" idx="20"/>
          </p:nvPr>
        </p:nvSpPr>
        <p:spPr>
          <a:xfrm>
            <a:off x="5965899" y="3758925"/>
            <a:ext cx="2848315" cy="484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Some medications affecting the nervous system or electrolyte balance</a:t>
            </a:r>
          </a:p>
        </p:txBody>
      </p:sp>
      <p:sp>
        <p:nvSpPr>
          <p:cNvPr id="804" name="Google Shape;804;p37"/>
          <p:cNvSpPr txBox="1">
            <a:spLocks noGrp="1"/>
          </p:cNvSpPr>
          <p:nvPr>
            <p:ph type="title" idx="21"/>
          </p:nvPr>
        </p:nvSpPr>
        <p:spPr>
          <a:xfrm>
            <a:off x="813783" y="552670"/>
            <a:ext cx="7450233" cy="6773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C</a:t>
            </a:r>
            <a:r>
              <a:rPr lang="en" sz="3200" dirty="0"/>
              <a:t>auses of cardiac arrhythmias</a:t>
            </a:r>
            <a:endParaRPr sz="32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4AEA2-6195-4BA0-AD75-03CED27A8FC4}"/>
              </a:ext>
            </a:extLst>
          </p:cNvPr>
          <p:cNvSpPr>
            <a:spLocks noGrp="1"/>
          </p:cNvSpPr>
          <p:nvPr>
            <p:ph type="title"/>
          </p:nvPr>
        </p:nvSpPr>
        <p:spPr>
          <a:xfrm>
            <a:off x="259491" y="928871"/>
            <a:ext cx="8682681" cy="1204070"/>
          </a:xfrm>
        </p:spPr>
        <p:txBody>
          <a:bodyPr/>
          <a:lstStyle/>
          <a:p>
            <a:r>
              <a:rPr lang="en-US" sz="2800" dirty="0" smtClean="0"/>
              <a:t>Features </a:t>
            </a:r>
            <a:r>
              <a:rPr lang="en-US" sz="2800" dirty="0"/>
              <a:t>of a </a:t>
            </a:r>
            <a:r>
              <a:rPr lang="en-US" sz="2800" dirty="0" smtClean="0"/>
              <a:t>Good Electrocardiogram </a:t>
            </a:r>
            <a:r>
              <a:rPr lang="en-US" sz="2800" dirty="0"/>
              <a:t>(ECG)</a:t>
            </a:r>
          </a:p>
        </p:txBody>
      </p:sp>
      <p:sp>
        <p:nvSpPr>
          <p:cNvPr id="3" name="Text Placeholder 2">
            <a:extLst>
              <a:ext uri="{FF2B5EF4-FFF2-40B4-BE49-F238E27FC236}">
                <a16:creationId xmlns:a16="http://schemas.microsoft.com/office/drawing/2014/main" id="{FEA1F3BF-8804-0A19-9B26-3D8EEF6BA8EC}"/>
              </a:ext>
            </a:extLst>
          </p:cNvPr>
          <p:cNvSpPr>
            <a:spLocks noGrp="1"/>
          </p:cNvSpPr>
          <p:nvPr>
            <p:ph type="body" idx="1"/>
          </p:nvPr>
        </p:nvSpPr>
        <p:spPr>
          <a:xfrm>
            <a:off x="2291327" y="2043374"/>
            <a:ext cx="4965000" cy="2027100"/>
          </a:xfrm>
        </p:spPr>
        <p:txBody>
          <a:bodyPr/>
          <a:lstStyle/>
          <a:p>
            <a:r>
              <a:rPr lang="en-US" dirty="0"/>
              <a:t>Accuracy and Reliability</a:t>
            </a:r>
            <a:endParaRPr lang="fa-IR" dirty="0"/>
          </a:p>
          <a:p>
            <a:r>
              <a:rPr lang="en-US" dirty="0"/>
              <a:t>Ease of Use</a:t>
            </a:r>
            <a:endParaRPr lang="fa-IR" dirty="0"/>
          </a:p>
          <a:p>
            <a:r>
              <a:rPr lang="en-US" dirty="0"/>
              <a:t>Portability</a:t>
            </a:r>
            <a:endParaRPr lang="fa-IR" dirty="0"/>
          </a:p>
          <a:p>
            <a:r>
              <a:rPr lang="en-US" dirty="0"/>
              <a:t>Data Management</a:t>
            </a:r>
            <a:endParaRPr lang="fa-IR" dirty="0"/>
          </a:p>
          <a:p>
            <a:r>
              <a:rPr lang="en-US" dirty="0"/>
              <a:t>Connectivity</a:t>
            </a:r>
            <a:endParaRPr lang="fa-IR" dirty="0"/>
          </a:p>
          <a:p>
            <a:r>
              <a:rPr lang="en-US" dirty="0"/>
              <a:t>Battery Life</a:t>
            </a:r>
            <a:endParaRPr lang="fa-IR" dirty="0"/>
          </a:p>
          <a:p>
            <a:r>
              <a:rPr lang="en-US" dirty="0"/>
              <a:t>Patient Comfort</a:t>
            </a:r>
          </a:p>
        </p:txBody>
      </p:sp>
    </p:spTree>
    <p:extLst>
      <p:ext uri="{BB962C8B-B14F-4D97-AF65-F5344CB8AC3E}">
        <p14:creationId xmlns:p14="http://schemas.microsoft.com/office/powerpoint/2010/main" val="846843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5499-6C1A-30A6-6070-E79795369BAE}"/>
              </a:ext>
            </a:extLst>
          </p:cNvPr>
          <p:cNvSpPr>
            <a:spLocks noGrp="1"/>
          </p:cNvSpPr>
          <p:nvPr>
            <p:ph type="title"/>
          </p:nvPr>
        </p:nvSpPr>
        <p:spPr>
          <a:xfrm>
            <a:off x="1040668" y="1225408"/>
            <a:ext cx="6744312" cy="705000"/>
          </a:xfrm>
        </p:spPr>
        <p:txBody>
          <a:bodyPr/>
          <a:lstStyle/>
          <a:p>
            <a:r>
              <a:rPr lang="en-US" dirty="0" smtClean="0"/>
              <a:t>1.4 Challenges </a:t>
            </a:r>
            <a:r>
              <a:rPr lang="en-US" dirty="0"/>
              <a:t>with ECG Data</a:t>
            </a:r>
          </a:p>
        </p:txBody>
      </p:sp>
      <p:sp>
        <p:nvSpPr>
          <p:cNvPr id="3" name="Subtitle 2">
            <a:extLst>
              <a:ext uri="{FF2B5EF4-FFF2-40B4-BE49-F238E27FC236}">
                <a16:creationId xmlns:a16="http://schemas.microsoft.com/office/drawing/2014/main" id="{D741AA2D-DBF3-2889-E230-C5EC10DC6210}"/>
              </a:ext>
            </a:extLst>
          </p:cNvPr>
          <p:cNvSpPr>
            <a:spLocks noGrp="1"/>
          </p:cNvSpPr>
          <p:nvPr>
            <p:ph type="subTitle" idx="1"/>
          </p:nvPr>
        </p:nvSpPr>
        <p:spPr>
          <a:xfrm>
            <a:off x="1617724" y="2348820"/>
            <a:ext cx="5590200" cy="1598033"/>
          </a:xfrm>
        </p:spPr>
        <p:txBody>
          <a:bodyPr/>
          <a:lstStyle/>
          <a:p>
            <a:pPr algn="l"/>
            <a:r>
              <a:rPr lang="en-US" dirty="0"/>
              <a:t>Despite its numerous benefits, the interpretation of ECG data is not without challenges. </a:t>
            </a:r>
          </a:p>
          <a:p>
            <a:r>
              <a:rPr lang="en-US" dirty="0"/>
              <a:t>One of the primary obstacles is noise—unwanted signals that can distort the accurate ECG waveform.</a:t>
            </a:r>
          </a:p>
        </p:txBody>
      </p:sp>
    </p:spTree>
    <p:extLst>
      <p:ext uri="{BB962C8B-B14F-4D97-AF65-F5344CB8AC3E}">
        <p14:creationId xmlns:p14="http://schemas.microsoft.com/office/powerpoint/2010/main" val="1368450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849"/>
        <p:cNvGrpSpPr/>
        <p:nvPr/>
      </p:nvGrpSpPr>
      <p:grpSpPr>
        <a:xfrm>
          <a:off x="0" y="0"/>
          <a:ext cx="0" cy="0"/>
          <a:chOff x="0" y="0"/>
          <a:chExt cx="0" cy="0"/>
        </a:xfrm>
      </p:grpSpPr>
      <p:sp>
        <p:nvSpPr>
          <p:cNvPr id="850" name="Google Shape;850;p41"/>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t>
            </a:r>
            <a:r>
              <a:rPr lang="en" dirty="0"/>
              <a:t>he cause of these noises</a:t>
            </a:r>
            <a:endParaRPr dirty="0"/>
          </a:p>
        </p:txBody>
      </p:sp>
      <p:sp>
        <p:nvSpPr>
          <p:cNvPr id="851" name="Google Shape;851;p41"/>
          <p:cNvSpPr txBox="1">
            <a:spLocks noGrp="1"/>
          </p:cNvSpPr>
          <p:nvPr>
            <p:ph type="title"/>
          </p:nvPr>
        </p:nvSpPr>
        <p:spPr>
          <a:xfrm>
            <a:off x="1950150" y="1701458"/>
            <a:ext cx="229560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muscle tremors or contractions </a:t>
            </a:r>
            <a:endParaRPr dirty="0"/>
          </a:p>
        </p:txBody>
      </p:sp>
      <p:sp>
        <p:nvSpPr>
          <p:cNvPr id="853" name="Google Shape;853;p41"/>
          <p:cNvSpPr txBox="1">
            <a:spLocks noGrp="1"/>
          </p:cNvSpPr>
          <p:nvPr>
            <p:ph type="title" idx="4"/>
          </p:nvPr>
        </p:nvSpPr>
        <p:spPr>
          <a:xfrm>
            <a:off x="1950150" y="2961925"/>
            <a:ext cx="2295600" cy="11306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electrical interference from equipment</a:t>
            </a:r>
            <a:endParaRPr dirty="0"/>
          </a:p>
        </p:txBody>
      </p:sp>
      <p:sp>
        <p:nvSpPr>
          <p:cNvPr id="855" name="Google Shape;855;p41"/>
          <p:cNvSpPr txBox="1">
            <a:spLocks noGrp="1"/>
          </p:cNvSpPr>
          <p:nvPr>
            <p:ph type="title" idx="6"/>
          </p:nvPr>
        </p:nvSpPr>
        <p:spPr>
          <a:xfrm>
            <a:off x="5196054" y="3156550"/>
            <a:ext cx="229560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Baseline Wandering Noise</a:t>
            </a:r>
            <a:endParaRPr dirty="0"/>
          </a:p>
        </p:txBody>
      </p:sp>
      <p:sp>
        <p:nvSpPr>
          <p:cNvPr id="857" name="Google Shape;857;p41"/>
          <p:cNvSpPr/>
          <p:nvPr/>
        </p:nvSpPr>
        <p:spPr>
          <a:xfrm rot="10800000">
            <a:off x="1803" y="1706481"/>
            <a:ext cx="50" cy="124375"/>
          </a:xfrm>
          <a:custGeom>
            <a:avLst/>
            <a:gdLst/>
            <a:ahLst/>
            <a:cxnLst/>
            <a:rect l="l" t="t" r="r" b="b"/>
            <a:pathLst>
              <a:path w="1" h="2463" extrusionOk="0">
                <a:moveTo>
                  <a:pt x="0" y="2463"/>
                </a:moveTo>
                <a:lnTo>
                  <a:pt x="0" y="2463"/>
                </a:lnTo>
                <a:lnTo>
                  <a:pt x="0" y="0"/>
                </a:lnTo>
                <a:lnTo>
                  <a:pt x="0" y="0"/>
                </a:lnTo>
                <a:lnTo>
                  <a:pt x="0" y="2463"/>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rot="10800000">
            <a:off x="1803" y="1300576"/>
            <a:ext cx="50" cy="125385"/>
          </a:xfrm>
          <a:custGeom>
            <a:avLst/>
            <a:gdLst/>
            <a:ahLst/>
            <a:cxnLst/>
            <a:rect l="l" t="t" r="r" b="b"/>
            <a:pathLst>
              <a:path w="1" h="2483" extrusionOk="0">
                <a:moveTo>
                  <a:pt x="0" y="2483"/>
                </a:moveTo>
                <a:lnTo>
                  <a:pt x="0" y="2483"/>
                </a:lnTo>
                <a:lnTo>
                  <a:pt x="0" y="1"/>
                </a:lnTo>
                <a:lnTo>
                  <a:pt x="0" y="20"/>
                </a:lnTo>
                <a:lnTo>
                  <a:pt x="0" y="2483"/>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rot="10800000">
            <a:off x="1803" y="1503024"/>
            <a:ext cx="50" cy="125385"/>
          </a:xfrm>
          <a:custGeom>
            <a:avLst/>
            <a:gdLst/>
            <a:ahLst/>
            <a:cxnLst/>
            <a:rect l="l" t="t" r="r" b="b"/>
            <a:pathLst>
              <a:path w="1" h="2483" extrusionOk="0">
                <a:moveTo>
                  <a:pt x="0" y="2482"/>
                </a:moveTo>
                <a:lnTo>
                  <a:pt x="0" y="2482"/>
                </a:lnTo>
                <a:lnTo>
                  <a:pt x="0" y="0"/>
                </a:lnTo>
                <a:lnTo>
                  <a:pt x="0" y="0"/>
                </a:lnTo>
                <a:lnTo>
                  <a:pt x="0" y="2482"/>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rot="10800000">
            <a:off x="1803" y="1908928"/>
            <a:ext cx="50" cy="125385"/>
          </a:xfrm>
          <a:custGeom>
            <a:avLst/>
            <a:gdLst/>
            <a:ahLst/>
            <a:cxnLst/>
            <a:rect l="l" t="t" r="r" b="b"/>
            <a:pathLst>
              <a:path w="1" h="2483" extrusionOk="0">
                <a:moveTo>
                  <a:pt x="0" y="2483"/>
                </a:moveTo>
                <a:lnTo>
                  <a:pt x="0" y="2483"/>
                </a:lnTo>
                <a:lnTo>
                  <a:pt x="0" y="1"/>
                </a:lnTo>
                <a:lnTo>
                  <a:pt x="0" y="1"/>
                </a:lnTo>
                <a:lnTo>
                  <a:pt x="0" y="2483"/>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rot="10800000">
            <a:off x="37566" y="39483"/>
            <a:ext cx="65596" cy="65647"/>
          </a:xfrm>
          <a:custGeom>
            <a:avLst/>
            <a:gdLst/>
            <a:ahLst/>
            <a:cxnLst/>
            <a:rect l="l" t="t" r="r" b="b"/>
            <a:pathLst>
              <a:path w="1299" h="1300" extrusionOk="0">
                <a:moveTo>
                  <a:pt x="0" y="1"/>
                </a:moveTo>
                <a:lnTo>
                  <a:pt x="0" y="1"/>
                </a:lnTo>
                <a:lnTo>
                  <a:pt x="0" y="1"/>
                </a:lnTo>
                <a:lnTo>
                  <a:pt x="1299" y="1299"/>
                </a:lnTo>
                <a:lnTo>
                  <a:pt x="1299" y="1299"/>
                </a:lnTo>
                <a:lnTo>
                  <a:pt x="0" y="1"/>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rot="10800000">
            <a:off x="1803" y="2034263"/>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rot="10800000">
            <a:off x="1803" y="1830807"/>
            <a:ext cx="50" cy="78170"/>
          </a:xfrm>
          <a:custGeom>
            <a:avLst/>
            <a:gdLst/>
            <a:ahLst/>
            <a:cxnLst/>
            <a:rect l="l" t="t" r="r" b="b"/>
            <a:pathLst>
              <a:path w="1" h="1548" extrusionOk="0">
                <a:moveTo>
                  <a:pt x="0" y="1547"/>
                </a:moveTo>
                <a:lnTo>
                  <a:pt x="0" y="1547"/>
                </a:lnTo>
                <a:lnTo>
                  <a:pt x="0" y="1"/>
                </a:lnTo>
                <a:lnTo>
                  <a:pt x="0" y="1"/>
                </a:lnTo>
                <a:lnTo>
                  <a:pt x="0" y="154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rot="10800000">
            <a:off x="1803" y="1628360"/>
            <a:ext cx="50" cy="78170"/>
          </a:xfrm>
          <a:custGeom>
            <a:avLst/>
            <a:gdLst/>
            <a:ahLst/>
            <a:cxnLst/>
            <a:rect l="l" t="t" r="r" b="b"/>
            <a:pathLst>
              <a:path w="1" h="1548" extrusionOk="0">
                <a:moveTo>
                  <a:pt x="0" y="1547"/>
                </a:moveTo>
                <a:lnTo>
                  <a:pt x="0" y="1547"/>
                </a:lnTo>
                <a:lnTo>
                  <a:pt x="0" y="1"/>
                </a:lnTo>
                <a:lnTo>
                  <a:pt x="0" y="1"/>
                </a:lnTo>
                <a:lnTo>
                  <a:pt x="0" y="154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rot="10800000">
            <a:off x="1803" y="1424953"/>
            <a:ext cx="50" cy="78120"/>
          </a:xfrm>
          <a:custGeom>
            <a:avLst/>
            <a:gdLst/>
            <a:ahLst/>
            <a:cxnLst/>
            <a:rect l="l" t="t" r="r" b="b"/>
            <a:pathLst>
              <a:path w="1" h="1547" extrusionOk="0">
                <a:moveTo>
                  <a:pt x="0" y="1547"/>
                </a:moveTo>
                <a:lnTo>
                  <a:pt x="0" y="1528"/>
                </a:lnTo>
                <a:lnTo>
                  <a:pt x="0" y="0"/>
                </a:lnTo>
                <a:lnTo>
                  <a:pt x="0" y="0"/>
                </a:lnTo>
                <a:lnTo>
                  <a:pt x="0" y="154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rot="10800000">
            <a:off x="1803" y="1222455"/>
            <a:ext cx="50" cy="78170"/>
          </a:xfrm>
          <a:custGeom>
            <a:avLst/>
            <a:gdLst/>
            <a:ahLst/>
            <a:cxnLst/>
            <a:rect l="l" t="t" r="r" b="b"/>
            <a:pathLst>
              <a:path w="1" h="1548" extrusionOk="0">
                <a:moveTo>
                  <a:pt x="0" y="1547"/>
                </a:moveTo>
                <a:lnTo>
                  <a:pt x="0" y="1547"/>
                </a:lnTo>
                <a:lnTo>
                  <a:pt x="0" y="1"/>
                </a:lnTo>
                <a:lnTo>
                  <a:pt x="0" y="1"/>
                </a:lnTo>
                <a:lnTo>
                  <a:pt x="0" y="154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rot="10800000">
            <a:off x="103112" y="105079"/>
            <a:ext cx="40549" cy="40499"/>
          </a:xfrm>
          <a:custGeom>
            <a:avLst/>
            <a:gdLst/>
            <a:ahLst/>
            <a:cxnLst/>
            <a:rect l="l" t="t" r="r" b="b"/>
            <a:pathLst>
              <a:path w="803" h="802" extrusionOk="0">
                <a:moveTo>
                  <a:pt x="0" y="0"/>
                </a:moveTo>
                <a:lnTo>
                  <a:pt x="0" y="0"/>
                </a:lnTo>
                <a:lnTo>
                  <a:pt x="0" y="0"/>
                </a:lnTo>
                <a:lnTo>
                  <a:pt x="802" y="802"/>
                </a:lnTo>
                <a:lnTo>
                  <a:pt x="802" y="80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rot="10800000">
            <a:off x="21153" y="24080"/>
            <a:ext cx="16462" cy="15452"/>
          </a:xfrm>
          <a:custGeom>
            <a:avLst/>
            <a:gdLst/>
            <a:ahLst/>
            <a:cxnLst/>
            <a:rect l="l" t="t" r="r" b="b"/>
            <a:pathLst>
              <a:path w="326" h="306" extrusionOk="0">
                <a:moveTo>
                  <a:pt x="1" y="0"/>
                </a:moveTo>
                <a:lnTo>
                  <a:pt x="1" y="0"/>
                </a:lnTo>
                <a:lnTo>
                  <a:pt x="325" y="306"/>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rot="10800000">
            <a:off x="37566" y="39483"/>
            <a:ext cx="65596" cy="65647"/>
          </a:xfrm>
          <a:custGeom>
            <a:avLst/>
            <a:gdLst/>
            <a:ahLst/>
            <a:cxnLst/>
            <a:rect l="l" t="t" r="r" b="b"/>
            <a:pathLst>
              <a:path w="1299" h="1300" extrusionOk="0">
                <a:moveTo>
                  <a:pt x="0" y="1"/>
                </a:moveTo>
                <a:lnTo>
                  <a:pt x="1299" y="1299"/>
                </a:lnTo>
                <a:lnTo>
                  <a:pt x="1299" y="1299"/>
                </a:lnTo>
                <a:lnTo>
                  <a:pt x="0" y="1"/>
                </a:lnTo>
                <a:lnTo>
                  <a:pt x="0" y="1"/>
                </a:lnTo>
                <a:close/>
              </a:path>
            </a:pathLst>
          </a:custGeom>
          <a:solidFill>
            <a:srgbClr val="FF00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rot="10800000">
            <a:off x="103112" y="105079"/>
            <a:ext cx="40549" cy="40499"/>
          </a:xfrm>
          <a:custGeom>
            <a:avLst/>
            <a:gdLst/>
            <a:ahLst/>
            <a:cxnLst/>
            <a:rect l="l" t="t" r="r" b="b"/>
            <a:pathLst>
              <a:path w="803" h="802" extrusionOk="0">
                <a:moveTo>
                  <a:pt x="0" y="0"/>
                </a:moveTo>
                <a:lnTo>
                  <a:pt x="0" y="0"/>
                </a:lnTo>
                <a:lnTo>
                  <a:pt x="802" y="802"/>
                </a:lnTo>
                <a:lnTo>
                  <a:pt x="802" y="80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txBox="1">
            <a:spLocks noGrp="1"/>
          </p:cNvSpPr>
          <p:nvPr>
            <p:ph type="title" idx="2"/>
          </p:nvPr>
        </p:nvSpPr>
        <p:spPr>
          <a:xfrm>
            <a:off x="5196054" y="1701458"/>
            <a:ext cx="229560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Electrode motion artifacts</a:t>
            </a:r>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991D-2A82-08D9-F75A-35F5A26C0C01}"/>
              </a:ext>
            </a:extLst>
          </p:cNvPr>
          <p:cNvSpPr>
            <a:spLocks noGrp="1"/>
          </p:cNvSpPr>
          <p:nvPr>
            <p:ph type="title"/>
          </p:nvPr>
        </p:nvSpPr>
        <p:spPr>
          <a:xfrm>
            <a:off x="1194486" y="2055256"/>
            <a:ext cx="6660109" cy="705000"/>
          </a:xfrm>
        </p:spPr>
        <p:txBody>
          <a:bodyPr/>
          <a:lstStyle/>
          <a:p>
            <a:r>
              <a:rPr lang="en-US" dirty="0" smtClean="0"/>
              <a:t>2. Noise </a:t>
            </a:r>
            <a:r>
              <a:rPr lang="en-US" dirty="0"/>
              <a:t>Types in ECG Signals</a:t>
            </a:r>
          </a:p>
        </p:txBody>
      </p:sp>
    </p:spTree>
    <p:extLst>
      <p:ext uri="{BB962C8B-B14F-4D97-AF65-F5344CB8AC3E}">
        <p14:creationId xmlns:p14="http://schemas.microsoft.com/office/powerpoint/2010/main" val="40875732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F44B-2935-AAC5-AC34-1653B60EC6E9}"/>
              </a:ext>
            </a:extLst>
          </p:cNvPr>
          <p:cNvSpPr>
            <a:spLocks noGrp="1"/>
          </p:cNvSpPr>
          <p:nvPr>
            <p:ph type="title"/>
          </p:nvPr>
        </p:nvSpPr>
        <p:spPr/>
        <p:txBody>
          <a:bodyPr/>
          <a:lstStyle/>
          <a:p>
            <a:r>
              <a:rPr lang="en-US" dirty="0"/>
              <a:t>Baseline Wander (BW)</a:t>
            </a:r>
          </a:p>
        </p:txBody>
      </p:sp>
      <p:sp>
        <p:nvSpPr>
          <p:cNvPr id="4" name="Title 3">
            <a:extLst>
              <a:ext uri="{FF2B5EF4-FFF2-40B4-BE49-F238E27FC236}">
                <a16:creationId xmlns:a16="http://schemas.microsoft.com/office/drawing/2014/main" id="{EBAACDEC-399E-FCF8-FBE3-8926CCFD82D4}"/>
              </a:ext>
            </a:extLst>
          </p:cNvPr>
          <p:cNvSpPr>
            <a:spLocks noGrp="1"/>
          </p:cNvSpPr>
          <p:nvPr>
            <p:ph type="title" idx="2"/>
          </p:nvPr>
        </p:nvSpPr>
        <p:spPr/>
        <p:txBody>
          <a:bodyPr/>
          <a:lstStyle/>
          <a:p>
            <a:r>
              <a:rPr lang="en-US" dirty="0"/>
              <a:t>Muscle Artifacts (MA)</a:t>
            </a:r>
          </a:p>
        </p:txBody>
      </p:sp>
      <p:sp>
        <p:nvSpPr>
          <p:cNvPr id="6" name="Title 5">
            <a:extLst>
              <a:ext uri="{FF2B5EF4-FFF2-40B4-BE49-F238E27FC236}">
                <a16:creationId xmlns:a16="http://schemas.microsoft.com/office/drawing/2014/main" id="{9AAB78EF-C279-0692-F905-A104FB199F74}"/>
              </a:ext>
            </a:extLst>
          </p:cNvPr>
          <p:cNvSpPr>
            <a:spLocks noGrp="1"/>
          </p:cNvSpPr>
          <p:nvPr>
            <p:ph type="title" idx="4"/>
          </p:nvPr>
        </p:nvSpPr>
        <p:spPr/>
        <p:txBody>
          <a:bodyPr/>
          <a:lstStyle/>
          <a:p>
            <a:r>
              <a:rPr lang="en-US" dirty="0"/>
              <a:t>Power Line Interference (PLI)</a:t>
            </a:r>
          </a:p>
        </p:txBody>
      </p:sp>
      <p:sp>
        <p:nvSpPr>
          <p:cNvPr id="8" name="Title 7">
            <a:extLst>
              <a:ext uri="{FF2B5EF4-FFF2-40B4-BE49-F238E27FC236}">
                <a16:creationId xmlns:a16="http://schemas.microsoft.com/office/drawing/2014/main" id="{166ED95D-9278-0A51-EF25-6A3B3FEABCF7}"/>
              </a:ext>
            </a:extLst>
          </p:cNvPr>
          <p:cNvSpPr>
            <a:spLocks noGrp="1"/>
          </p:cNvSpPr>
          <p:nvPr>
            <p:ph type="title" idx="6"/>
          </p:nvPr>
        </p:nvSpPr>
        <p:spPr/>
        <p:txBody>
          <a:bodyPr/>
          <a:lstStyle/>
          <a:p>
            <a:r>
              <a:rPr lang="en-US" dirty="0"/>
              <a:t>Channel Noise (Instrumentation Noise)</a:t>
            </a:r>
          </a:p>
        </p:txBody>
      </p:sp>
    </p:spTree>
    <p:extLst>
      <p:ext uri="{BB962C8B-B14F-4D97-AF65-F5344CB8AC3E}">
        <p14:creationId xmlns:p14="http://schemas.microsoft.com/office/powerpoint/2010/main" val="2131576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DBF875F-3DEC-EF5C-FC99-95DEE393C4AC}"/>
              </a:ext>
            </a:extLst>
          </p:cNvPr>
          <p:cNvSpPr>
            <a:spLocks noGrp="1"/>
          </p:cNvSpPr>
          <p:nvPr>
            <p:ph type="title" idx="8"/>
          </p:nvPr>
        </p:nvSpPr>
        <p:spPr/>
        <p:txBody>
          <a:bodyPr/>
          <a:lstStyle/>
          <a:p>
            <a:r>
              <a:rPr lang="en-US" dirty="0" smtClean="0"/>
              <a:t>2.1 Baseline </a:t>
            </a:r>
            <a:r>
              <a:rPr lang="en-US" dirty="0"/>
              <a:t>Wander (BW)</a:t>
            </a:r>
          </a:p>
        </p:txBody>
      </p:sp>
      <p:sp>
        <p:nvSpPr>
          <p:cNvPr id="11" name="TextBox 10">
            <a:extLst>
              <a:ext uri="{FF2B5EF4-FFF2-40B4-BE49-F238E27FC236}">
                <a16:creationId xmlns:a16="http://schemas.microsoft.com/office/drawing/2014/main" id="{81D62A1D-DB07-81B6-5AE8-A76598199842}"/>
              </a:ext>
            </a:extLst>
          </p:cNvPr>
          <p:cNvSpPr txBox="1"/>
          <p:nvPr/>
        </p:nvSpPr>
        <p:spPr>
          <a:xfrm>
            <a:off x="374574" y="1246242"/>
            <a:ext cx="8229600" cy="2462213"/>
          </a:xfrm>
          <a:prstGeom prst="rect">
            <a:avLst/>
          </a:prstGeom>
          <a:noFill/>
        </p:spPr>
        <p:txBody>
          <a:bodyPr wrap="square" rtlCol="0">
            <a:spAutoFit/>
          </a:bodyPr>
          <a:lstStyle/>
          <a:p>
            <a:pPr marL="285750" indent="-285750">
              <a:buFont typeface="Arial" panose="020B0604020202020204" pitchFamily="34" charset="0"/>
              <a:buChar char="•"/>
            </a:pPr>
            <a:r>
              <a:rPr lang="en-US" dirty="0"/>
              <a:t>Causes:</a:t>
            </a:r>
          </a:p>
          <a:p>
            <a:pPr lvl="2"/>
            <a:r>
              <a:rPr lang="en-US" dirty="0"/>
              <a:t>Baseline wander often results from physiological factors such as patient breathing, adjustments in posture, or improper electrode placement. It can also be influenced by changes in electrode-skin impedance over time.</a:t>
            </a:r>
          </a:p>
          <a:p>
            <a:pPr marL="285750" indent="-285750">
              <a:buFont typeface="Arial" panose="020B0604020202020204" pitchFamily="34" charset="0"/>
              <a:buChar char="•"/>
            </a:pPr>
            <a:r>
              <a:rPr lang="en-US" dirty="0"/>
              <a:t>Characteristics:</a:t>
            </a:r>
          </a:p>
          <a:p>
            <a:r>
              <a:rPr lang="en-US" dirty="0"/>
              <a:t>This type of noise manifests as a slow, meandering shift in the ECG's baseline. It predominantly affects the signal's lower frequency components.</a:t>
            </a:r>
          </a:p>
          <a:p>
            <a:pPr marL="285750" indent="-285750">
              <a:buFont typeface="Arial" panose="020B0604020202020204" pitchFamily="34" charset="0"/>
              <a:buChar char="•"/>
            </a:pPr>
            <a:r>
              <a:rPr lang="en-US" dirty="0"/>
              <a:t>Impact on ECG:</a:t>
            </a:r>
          </a:p>
          <a:p>
            <a:r>
              <a:rPr lang="en-US" dirty="0"/>
              <a:t>BW can severely distort the interpretation of the ST segment, which is crucial for diagnosing myocardial ischemia. It may also affect the visibility of smaller waves, such as the P and T waves, complicating the atrial and ventricular health assessment.</a:t>
            </a:r>
          </a:p>
        </p:txBody>
      </p:sp>
      <p:pic>
        <p:nvPicPr>
          <p:cNvPr id="15" name="Picture 14">
            <a:extLst>
              <a:ext uri="{FF2B5EF4-FFF2-40B4-BE49-F238E27FC236}">
                <a16:creationId xmlns:a16="http://schemas.microsoft.com/office/drawing/2014/main" id="{1BEFED8A-A2E2-C6D7-553B-47386225F61F}"/>
              </a:ext>
            </a:extLst>
          </p:cNvPr>
          <p:cNvPicPr>
            <a:picLocks noChangeAspect="1"/>
          </p:cNvPicPr>
          <p:nvPr/>
        </p:nvPicPr>
        <p:blipFill>
          <a:blip r:embed="rId2"/>
          <a:stretch>
            <a:fillRect/>
          </a:stretch>
        </p:blipFill>
        <p:spPr>
          <a:xfrm>
            <a:off x="2687934" y="3708455"/>
            <a:ext cx="4280234" cy="1103209"/>
          </a:xfrm>
          <a:prstGeom prst="rect">
            <a:avLst/>
          </a:prstGeom>
        </p:spPr>
      </p:pic>
    </p:spTree>
    <p:extLst>
      <p:ext uri="{BB962C8B-B14F-4D97-AF65-F5344CB8AC3E}">
        <p14:creationId xmlns:p14="http://schemas.microsoft.com/office/powerpoint/2010/main" val="100750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0" end="0"/>
                                            </p:txEl>
                                          </p:spTgt>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2" end="2"/>
                                            </p:txEl>
                                          </p:spTgt>
                                        </p:tgtEl>
                                        <p:attrNameLst>
                                          <p:attrName>ppt_c</p:attrName>
                                        </p:attrNameLst>
                                      </p:cBhvr>
                                      <p:to>
                                        <a:schemeClr val="bg2"/>
                                      </p:to>
                                    </p:animClr>
                                  </p:sub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3" end="3"/>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2B7EFD-8E8E-2E1F-E273-E0979100BFE9}"/>
              </a:ext>
            </a:extLst>
          </p:cNvPr>
          <p:cNvSpPr>
            <a:spLocks noGrp="1"/>
          </p:cNvSpPr>
          <p:nvPr>
            <p:ph type="title" idx="8"/>
          </p:nvPr>
        </p:nvSpPr>
        <p:spPr/>
        <p:txBody>
          <a:bodyPr/>
          <a:lstStyle/>
          <a:p>
            <a:r>
              <a:rPr lang="en-US" sz="2600" dirty="0" smtClean="0"/>
              <a:t>2.2 Muscle </a:t>
            </a:r>
            <a:r>
              <a:rPr lang="en-US" sz="2600" dirty="0"/>
              <a:t>Artifacts (Electromyographic Noise)</a:t>
            </a:r>
          </a:p>
        </p:txBody>
      </p:sp>
      <p:sp>
        <p:nvSpPr>
          <p:cNvPr id="11" name="TextBox 10">
            <a:extLst>
              <a:ext uri="{FF2B5EF4-FFF2-40B4-BE49-F238E27FC236}">
                <a16:creationId xmlns:a16="http://schemas.microsoft.com/office/drawing/2014/main" id="{2CDCFAAE-4FEC-55EC-7DDB-BC5573B6B31B}"/>
              </a:ext>
            </a:extLst>
          </p:cNvPr>
          <p:cNvSpPr txBox="1"/>
          <p:nvPr/>
        </p:nvSpPr>
        <p:spPr>
          <a:xfrm>
            <a:off x="720000" y="1101687"/>
            <a:ext cx="7465533" cy="2462213"/>
          </a:xfrm>
          <a:prstGeom prst="rect">
            <a:avLst/>
          </a:prstGeom>
          <a:noFill/>
        </p:spPr>
        <p:txBody>
          <a:bodyPr wrap="square" rtlCol="0">
            <a:spAutoFit/>
          </a:bodyPr>
          <a:lstStyle/>
          <a:p>
            <a:pPr marL="285750" indent="-285750">
              <a:buFont typeface="Arial" panose="020B0604020202020204" pitchFamily="34" charset="0"/>
              <a:buChar char="•"/>
            </a:pPr>
            <a:r>
              <a:rPr lang="en-US" dirty="0"/>
              <a:t>Causes:</a:t>
            </a:r>
          </a:p>
          <a:p>
            <a:r>
              <a:rPr lang="en-US" dirty="0"/>
              <a:t>Muscle artifacts arise from electrical activities in the muscles, mainly when these muscles are near the electrodes. Common causes include patient movement, shivering, or tension during the ECG recording.</a:t>
            </a:r>
          </a:p>
          <a:p>
            <a:pPr marL="285750" indent="-285750">
              <a:buFont typeface="Arial" panose="020B0604020202020204" pitchFamily="34" charset="0"/>
              <a:buChar char="•"/>
            </a:pPr>
            <a:r>
              <a:rPr lang="en-US" dirty="0"/>
              <a:t>Characteristics:</a:t>
            </a:r>
          </a:p>
          <a:p>
            <a:r>
              <a:rPr lang="en-US" dirty="0"/>
              <a:t>This random, sharp noise introduces erratic spikes and variations that overlay the accurate ECG signal. It exhibits a broad frequency spectrum, often overlapping with the frequency of cardiac signals.</a:t>
            </a:r>
          </a:p>
          <a:p>
            <a:pPr marL="285750" indent="-285750">
              <a:buFont typeface="Arial" panose="020B0604020202020204" pitchFamily="34" charset="0"/>
              <a:buChar char="•"/>
            </a:pPr>
            <a:r>
              <a:rPr lang="en-US" dirty="0"/>
              <a:t>Impact on ECG:</a:t>
            </a:r>
          </a:p>
          <a:p>
            <a:r>
              <a:rPr lang="en-US" dirty="0"/>
              <a:t>Muscle artifacts can simulate arrhythmic events or obscure true abnormalities, making diagnosis of conditions like arrhythmias or conduction blockages challenging.</a:t>
            </a:r>
          </a:p>
        </p:txBody>
      </p:sp>
      <p:pic>
        <p:nvPicPr>
          <p:cNvPr id="13" name="Picture 12">
            <a:extLst>
              <a:ext uri="{FF2B5EF4-FFF2-40B4-BE49-F238E27FC236}">
                <a16:creationId xmlns:a16="http://schemas.microsoft.com/office/drawing/2014/main" id="{E581191E-A57B-7146-0C00-AEBEC2FAAF03}"/>
              </a:ext>
            </a:extLst>
          </p:cNvPr>
          <p:cNvPicPr>
            <a:picLocks noChangeAspect="1"/>
          </p:cNvPicPr>
          <p:nvPr/>
        </p:nvPicPr>
        <p:blipFill>
          <a:blip r:embed="rId2"/>
          <a:stretch>
            <a:fillRect/>
          </a:stretch>
        </p:blipFill>
        <p:spPr>
          <a:xfrm>
            <a:off x="2043930" y="3647862"/>
            <a:ext cx="5056139" cy="1002801"/>
          </a:xfrm>
          <a:prstGeom prst="rect">
            <a:avLst/>
          </a:prstGeom>
        </p:spPr>
      </p:pic>
    </p:spTree>
    <p:extLst>
      <p:ext uri="{BB962C8B-B14F-4D97-AF65-F5344CB8AC3E}">
        <p14:creationId xmlns:p14="http://schemas.microsoft.com/office/powerpoint/2010/main" val="132305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0" end="0"/>
                                            </p:txEl>
                                          </p:spTgt>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2" end="2"/>
                                            </p:txEl>
                                          </p:spTgt>
                                        </p:tgtEl>
                                        <p:attrNameLst>
                                          <p:attrName>ppt_c</p:attrName>
                                        </p:attrNameLst>
                                      </p:cBhvr>
                                      <p:to>
                                        <a:schemeClr val="bg2"/>
                                      </p:to>
                                    </p:animClr>
                                  </p:sub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3" end="3"/>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7535" y="401851"/>
            <a:ext cx="6989643" cy="4409045"/>
          </a:xfrm>
          <a:prstGeom prst="rect">
            <a:avLst/>
          </a:prstGeom>
          <a:noFill/>
          <a:ln>
            <a:noFill/>
          </a:ln>
        </p:spPr>
      </p:pic>
    </p:spTree>
    <p:extLst>
      <p:ext uri="{BB962C8B-B14F-4D97-AF65-F5344CB8AC3E}">
        <p14:creationId xmlns:p14="http://schemas.microsoft.com/office/powerpoint/2010/main" val="27375706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7E47D04-BEFE-76AD-4630-338F45EB9C72}"/>
              </a:ext>
            </a:extLst>
          </p:cNvPr>
          <p:cNvSpPr>
            <a:spLocks noGrp="1"/>
          </p:cNvSpPr>
          <p:nvPr>
            <p:ph type="title" idx="8"/>
          </p:nvPr>
        </p:nvSpPr>
        <p:spPr/>
        <p:txBody>
          <a:bodyPr/>
          <a:lstStyle/>
          <a:p>
            <a:r>
              <a:rPr lang="en-US" dirty="0" smtClean="0"/>
              <a:t>2.3 Power </a:t>
            </a:r>
            <a:r>
              <a:rPr lang="en-US" dirty="0"/>
              <a:t>Line Interference (PLI)</a:t>
            </a:r>
            <a:br>
              <a:rPr lang="en-US" dirty="0"/>
            </a:br>
            <a:endParaRPr lang="en-US" dirty="0"/>
          </a:p>
        </p:txBody>
      </p:sp>
      <p:sp>
        <p:nvSpPr>
          <p:cNvPr id="11" name="TextBox 10">
            <a:extLst>
              <a:ext uri="{FF2B5EF4-FFF2-40B4-BE49-F238E27FC236}">
                <a16:creationId xmlns:a16="http://schemas.microsoft.com/office/drawing/2014/main" id="{37BDE29F-3E6A-ABAF-F412-F70570039D96}"/>
              </a:ext>
            </a:extLst>
          </p:cNvPr>
          <p:cNvSpPr txBox="1"/>
          <p:nvPr/>
        </p:nvSpPr>
        <p:spPr>
          <a:xfrm>
            <a:off x="517793" y="1421176"/>
            <a:ext cx="7704000" cy="2246769"/>
          </a:xfrm>
          <a:prstGeom prst="rect">
            <a:avLst/>
          </a:prstGeom>
          <a:noFill/>
        </p:spPr>
        <p:txBody>
          <a:bodyPr wrap="square" rtlCol="0">
            <a:spAutoFit/>
          </a:bodyPr>
          <a:lstStyle/>
          <a:p>
            <a:pPr marL="285750" indent="-285750">
              <a:buFont typeface="Arial" panose="020B0604020202020204" pitchFamily="34" charset="0"/>
              <a:buChar char="•"/>
            </a:pPr>
            <a:r>
              <a:rPr lang="en-US" dirty="0"/>
              <a:t>Causes:</a:t>
            </a:r>
          </a:p>
          <a:p>
            <a:r>
              <a:rPr lang="en-US" dirty="0"/>
              <a:t>PLI results from the electrical activity of surrounding equipment and infrastructure, mainly the 50/60 Hz frequency from power lines and medical devices near the ECG recording setup.</a:t>
            </a:r>
          </a:p>
          <a:p>
            <a:pPr marL="285750" indent="-285750">
              <a:buFont typeface="Arial" panose="020B0604020202020204" pitchFamily="34" charset="0"/>
              <a:buChar char="•"/>
            </a:pPr>
            <a:r>
              <a:rPr lang="en-US" dirty="0"/>
              <a:t>Characteristics:</a:t>
            </a:r>
          </a:p>
          <a:p>
            <a:r>
              <a:rPr lang="en-US" dirty="0"/>
              <a:t>It appears as a continuous, sinusoidal wave superimposed across the ECG tracing and consistent in frequency and amplitude throughout the recording.</a:t>
            </a:r>
          </a:p>
          <a:p>
            <a:pPr marL="285750" indent="-285750">
              <a:buFont typeface="Arial" panose="020B0604020202020204" pitchFamily="34" charset="0"/>
              <a:buChar char="•"/>
            </a:pPr>
            <a:r>
              <a:rPr lang="en-US" dirty="0"/>
              <a:t>Impact on ECG:</a:t>
            </a:r>
          </a:p>
          <a:p>
            <a:r>
              <a:rPr lang="en-US" dirty="0"/>
              <a:t>PLI can obscure fine details in the ECG waveform, such as the ST segment, potentially complicating or leading to misinterpretation of ischemic conditions or other subtle waveform features.</a:t>
            </a:r>
          </a:p>
        </p:txBody>
      </p:sp>
      <p:pic>
        <p:nvPicPr>
          <p:cNvPr id="13" name="Picture 12">
            <a:extLst>
              <a:ext uri="{FF2B5EF4-FFF2-40B4-BE49-F238E27FC236}">
                <a16:creationId xmlns:a16="http://schemas.microsoft.com/office/drawing/2014/main" id="{04BF30FD-B385-6277-5A10-717BACF71024}"/>
              </a:ext>
            </a:extLst>
          </p:cNvPr>
          <p:cNvPicPr>
            <a:picLocks noChangeAspect="1"/>
          </p:cNvPicPr>
          <p:nvPr/>
        </p:nvPicPr>
        <p:blipFill>
          <a:blip r:embed="rId2"/>
          <a:stretch>
            <a:fillRect/>
          </a:stretch>
        </p:blipFill>
        <p:spPr>
          <a:xfrm>
            <a:off x="2047358" y="3667945"/>
            <a:ext cx="5049284" cy="976195"/>
          </a:xfrm>
          <a:prstGeom prst="rect">
            <a:avLst/>
          </a:prstGeom>
        </p:spPr>
      </p:pic>
    </p:spTree>
    <p:extLst>
      <p:ext uri="{BB962C8B-B14F-4D97-AF65-F5344CB8AC3E}">
        <p14:creationId xmlns:p14="http://schemas.microsoft.com/office/powerpoint/2010/main" val="317523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0" end="0"/>
                                            </p:txEl>
                                          </p:spTgt>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2" end="2"/>
                                            </p:txEl>
                                          </p:spTgt>
                                        </p:tgtEl>
                                        <p:attrNameLst>
                                          <p:attrName>ppt_c</p:attrName>
                                        </p:attrNameLst>
                                      </p:cBhvr>
                                      <p:to>
                                        <a:schemeClr val="bg2"/>
                                      </p:to>
                                    </p:animClr>
                                  </p:sub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3" end="3"/>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D25BC39-3432-926C-5C15-581201E93556}"/>
              </a:ext>
            </a:extLst>
          </p:cNvPr>
          <p:cNvSpPr>
            <a:spLocks noGrp="1"/>
          </p:cNvSpPr>
          <p:nvPr>
            <p:ph type="title" idx="8"/>
          </p:nvPr>
        </p:nvSpPr>
        <p:spPr/>
        <p:txBody>
          <a:bodyPr/>
          <a:lstStyle/>
          <a:p>
            <a:r>
              <a:rPr lang="en-US" sz="3000" dirty="0" smtClean="0"/>
              <a:t>2.4 Channel </a:t>
            </a:r>
            <a:r>
              <a:rPr lang="en-US" sz="3000" dirty="0"/>
              <a:t>Noise (Instrumentation Noise)</a:t>
            </a:r>
          </a:p>
        </p:txBody>
      </p:sp>
      <p:sp>
        <p:nvSpPr>
          <p:cNvPr id="11" name="TextBox 10">
            <a:extLst>
              <a:ext uri="{FF2B5EF4-FFF2-40B4-BE49-F238E27FC236}">
                <a16:creationId xmlns:a16="http://schemas.microsoft.com/office/drawing/2014/main" id="{0CCDC68D-C826-D56B-18AF-FAD2E05301AB}"/>
              </a:ext>
            </a:extLst>
          </p:cNvPr>
          <p:cNvSpPr txBox="1"/>
          <p:nvPr/>
        </p:nvSpPr>
        <p:spPr>
          <a:xfrm>
            <a:off x="1035586" y="1432193"/>
            <a:ext cx="6533002" cy="2246769"/>
          </a:xfrm>
          <a:prstGeom prst="rect">
            <a:avLst/>
          </a:prstGeom>
          <a:noFill/>
        </p:spPr>
        <p:txBody>
          <a:bodyPr wrap="square" rtlCol="0">
            <a:spAutoFit/>
          </a:bodyPr>
          <a:lstStyle/>
          <a:p>
            <a:pPr marL="285750" indent="-285750">
              <a:buFont typeface="Arial" panose="020B0604020202020204" pitchFamily="34" charset="0"/>
              <a:buChar char="•"/>
            </a:pPr>
            <a:r>
              <a:rPr lang="en-US" dirty="0"/>
              <a:t>Causes:</a:t>
            </a:r>
          </a:p>
          <a:p>
            <a:r>
              <a:rPr lang="en-US" dirty="0"/>
              <a:t>Channel noise includes the random electronic noise produced by the components of the ECG recorder itself, such as thermal noise in electrical circuits or fluctuations in digital processing elements.</a:t>
            </a:r>
          </a:p>
          <a:p>
            <a:pPr marL="285750" indent="-285750">
              <a:buFont typeface="Arial" panose="020B0604020202020204" pitchFamily="34" charset="0"/>
              <a:buChar char="•"/>
            </a:pPr>
            <a:r>
              <a:rPr lang="en-US" dirty="0"/>
              <a:t>Characteristics:</a:t>
            </a:r>
          </a:p>
          <a:p>
            <a:r>
              <a:rPr lang="en-US" dirty="0"/>
              <a:t>This type of noise is characterized by high-frequency static or "speckle" that overlays the ECG waveform, reducing the clarity of the signal.</a:t>
            </a:r>
          </a:p>
          <a:p>
            <a:pPr marL="285750" indent="-285750">
              <a:buFont typeface="Arial" panose="020B0604020202020204" pitchFamily="34" charset="0"/>
              <a:buChar char="•"/>
            </a:pPr>
            <a:r>
              <a:rPr lang="en-US" dirty="0"/>
              <a:t>Impact on ECG:</a:t>
            </a:r>
          </a:p>
          <a:p>
            <a:r>
              <a:rPr lang="en-US" dirty="0"/>
              <a:t>It can diminish the clarity of smaller diagnostic features such as the U wave or complicate the accurate measurement of interval durations and amplitudes.</a:t>
            </a:r>
          </a:p>
        </p:txBody>
      </p:sp>
    </p:spTree>
    <p:extLst>
      <p:ext uri="{BB962C8B-B14F-4D97-AF65-F5344CB8AC3E}">
        <p14:creationId xmlns:p14="http://schemas.microsoft.com/office/powerpoint/2010/main" val="291616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0" end="0"/>
                                            </p:txEl>
                                          </p:spTgt>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2" end="2"/>
                                            </p:txEl>
                                          </p:spTgt>
                                        </p:tgtEl>
                                        <p:attrNameLst>
                                          <p:attrName>ppt_c</p:attrName>
                                        </p:attrNameLst>
                                      </p:cBhvr>
                                      <p:to>
                                        <a:schemeClr val="bg2"/>
                                      </p:to>
                                    </p:animClr>
                                  </p:sub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3" end="3"/>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AE06-649C-F3DA-E01D-A0CF631638F6}"/>
              </a:ext>
            </a:extLst>
          </p:cNvPr>
          <p:cNvSpPr>
            <a:spLocks noGrp="1"/>
          </p:cNvSpPr>
          <p:nvPr>
            <p:ph type="title"/>
          </p:nvPr>
        </p:nvSpPr>
        <p:spPr>
          <a:xfrm>
            <a:off x="280087" y="1841072"/>
            <a:ext cx="8929816" cy="705000"/>
          </a:xfrm>
        </p:spPr>
        <p:txBody>
          <a:bodyPr/>
          <a:lstStyle/>
          <a:p>
            <a:r>
              <a:rPr lang="en-US" sz="3200" dirty="0" smtClean="0"/>
              <a:t>3. Review </a:t>
            </a:r>
            <a:r>
              <a:rPr lang="en-US" sz="3200" dirty="0"/>
              <a:t>of ECG Denoising Techniques</a:t>
            </a:r>
          </a:p>
        </p:txBody>
      </p:sp>
    </p:spTree>
    <p:extLst>
      <p:ext uri="{BB962C8B-B14F-4D97-AF65-F5344CB8AC3E}">
        <p14:creationId xmlns:p14="http://schemas.microsoft.com/office/powerpoint/2010/main" val="9228654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033" y="226181"/>
            <a:ext cx="6052016" cy="4693660"/>
          </a:xfrm>
          <a:prstGeom prst="rect">
            <a:avLst/>
          </a:prstGeom>
        </p:spPr>
      </p:pic>
    </p:spTree>
    <p:extLst>
      <p:ext uri="{BB962C8B-B14F-4D97-AF65-F5344CB8AC3E}">
        <p14:creationId xmlns:p14="http://schemas.microsoft.com/office/powerpoint/2010/main" val="84651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Main graphic"/>
          <p:cNvPicPr/>
          <p:nvPr/>
        </p:nvPicPr>
        <p:blipFill>
          <a:blip r:embed="rId2"/>
          <a:stretch/>
        </p:blipFill>
        <p:spPr>
          <a:xfrm>
            <a:off x="2081880" y="666810"/>
            <a:ext cx="4980240" cy="3809880"/>
          </a:xfrm>
          <a:prstGeom prst="rect">
            <a:avLst/>
          </a:prstGeom>
          <a:ln>
            <a:noFill/>
          </a:ln>
        </p:spPr>
      </p:pic>
    </p:spTree>
    <p:extLst>
      <p:ext uri="{BB962C8B-B14F-4D97-AF65-F5344CB8AC3E}">
        <p14:creationId xmlns:p14="http://schemas.microsoft.com/office/powerpoint/2010/main" val="13018002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B9BA010-549D-FBB8-256D-E91DCE186866}"/>
              </a:ext>
            </a:extLst>
          </p:cNvPr>
          <p:cNvSpPr>
            <a:spLocks noGrp="1"/>
          </p:cNvSpPr>
          <p:nvPr>
            <p:ph type="title" idx="8"/>
          </p:nvPr>
        </p:nvSpPr>
        <p:spPr>
          <a:xfrm>
            <a:off x="720000" y="1712587"/>
            <a:ext cx="7704000" cy="572700"/>
          </a:xfrm>
        </p:spPr>
        <p:txBody>
          <a:bodyPr/>
          <a:lstStyle/>
          <a:p>
            <a:r>
              <a:rPr lang="en-US" sz="3000" dirty="0" smtClean="0"/>
              <a:t>3.1 Empirical </a:t>
            </a:r>
            <a:r>
              <a:rPr lang="en-US" sz="3000" dirty="0"/>
              <a:t>Mode </a:t>
            </a:r>
            <a:r>
              <a:rPr lang="en-US" sz="3000" dirty="0">
                <a:solidFill>
                  <a:schemeClr val="tx1"/>
                </a:solidFill>
              </a:rPr>
              <a:t>Decomposition</a:t>
            </a:r>
            <a:r>
              <a:rPr lang="en-US" sz="3000" dirty="0"/>
              <a:t> (EMD)</a:t>
            </a:r>
          </a:p>
        </p:txBody>
      </p:sp>
    </p:spTree>
    <p:extLst>
      <p:ext uri="{BB962C8B-B14F-4D97-AF65-F5344CB8AC3E}">
        <p14:creationId xmlns:p14="http://schemas.microsoft.com/office/powerpoint/2010/main" val="2837370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A5C15F-AC97-8D96-7A18-7C252141E72E}"/>
              </a:ext>
            </a:extLst>
          </p:cNvPr>
          <p:cNvSpPr>
            <a:spLocks noGrp="1"/>
          </p:cNvSpPr>
          <p:nvPr>
            <p:ph type="subTitle" idx="1"/>
          </p:nvPr>
        </p:nvSpPr>
        <p:spPr>
          <a:xfrm>
            <a:off x="1777907" y="613850"/>
            <a:ext cx="4270583" cy="572700"/>
          </a:xfrm>
        </p:spPr>
        <p:txBody>
          <a:bodyPr/>
          <a:lstStyle/>
          <a:p>
            <a:pPr algn="l"/>
            <a:r>
              <a:rPr lang="en-US" b="1" dirty="0"/>
              <a:t>Separate signal into different components to gain new insight into the inherent features</a:t>
            </a:r>
          </a:p>
        </p:txBody>
      </p:sp>
      <p:sp>
        <p:nvSpPr>
          <p:cNvPr id="10" name="Title 9">
            <a:extLst>
              <a:ext uri="{FF2B5EF4-FFF2-40B4-BE49-F238E27FC236}">
                <a16:creationId xmlns:a16="http://schemas.microsoft.com/office/drawing/2014/main" id="{6B9BA010-549D-FBB8-256D-E91DCE186866}"/>
              </a:ext>
            </a:extLst>
          </p:cNvPr>
          <p:cNvSpPr>
            <a:spLocks noGrp="1"/>
          </p:cNvSpPr>
          <p:nvPr>
            <p:ph type="title" idx="8"/>
          </p:nvPr>
        </p:nvSpPr>
        <p:spPr>
          <a:xfrm>
            <a:off x="720000" y="1712587"/>
            <a:ext cx="7704000" cy="572700"/>
          </a:xfrm>
        </p:spPr>
        <p:txBody>
          <a:bodyPr/>
          <a:lstStyle/>
          <a:p>
            <a:r>
              <a:rPr lang="en-US" sz="3000" dirty="0" smtClean="0"/>
              <a:t>3.1 Empirical </a:t>
            </a:r>
            <a:r>
              <a:rPr lang="en-US" sz="3000" dirty="0"/>
              <a:t>Mode </a:t>
            </a:r>
            <a:r>
              <a:rPr lang="en-US" sz="3000" dirty="0">
                <a:solidFill>
                  <a:schemeClr val="accent1"/>
                </a:solidFill>
              </a:rPr>
              <a:t>Decomposition</a:t>
            </a:r>
            <a:r>
              <a:rPr lang="en-US" sz="3000" dirty="0"/>
              <a:t> (EMD)</a:t>
            </a:r>
          </a:p>
        </p:txBody>
      </p:sp>
      <p:cxnSp>
        <p:nvCxnSpPr>
          <p:cNvPr id="18" name="Straight Arrow Connector 17">
            <a:extLst>
              <a:ext uri="{FF2B5EF4-FFF2-40B4-BE49-F238E27FC236}">
                <a16:creationId xmlns:a16="http://schemas.microsoft.com/office/drawing/2014/main" id="{0BF10FF4-E028-4FDE-CFFC-3DA6910D82EA}"/>
              </a:ext>
            </a:extLst>
          </p:cNvPr>
          <p:cNvCxnSpPr>
            <a:stCxn id="10" idx="0"/>
          </p:cNvCxnSpPr>
          <p:nvPr/>
        </p:nvCxnSpPr>
        <p:spPr>
          <a:xfrm flipV="1">
            <a:off x="4572000" y="1163105"/>
            <a:ext cx="0" cy="549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7613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A5C15F-AC97-8D96-7A18-7C252141E72E}"/>
              </a:ext>
            </a:extLst>
          </p:cNvPr>
          <p:cNvSpPr>
            <a:spLocks noGrp="1"/>
          </p:cNvSpPr>
          <p:nvPr>
            <p:ph type="subTitle" idx="1"/>
          </p:nvPr>
        </p:nvSpPr>
        <p:spPr>
          <a:xfrm>
            <a:off x="1777907" y="613850"/>
            <a:ext cx="4270583" cy="572700"/>
          </a:xfrm>
        </p:spPr>
        <p:txBody>
          <a:bodyPr/>
          <a:lstStyle/>
          <a:p>
            <a:pPr algn="l"/>
            <a:r>
              <a:rPr lang="en-US" dirty="0">
                <a:solidFill>
                  <a:schemeClr val="bg2">
                    <a:lumMod val="75000"/>
                  </a:schemeClr>
                </a:solidFill>
              </a:rPr>
              <a:t>Separate signal into different components to gain new insight into the inherent features</a:t>
            </a:r>
          </a:p>
        </p:txBody>
      </p:sp>
      <p:sp>
        <p:nvSpPr>
          <p:cNvPr id="7" name="Subtitle 6">
            <a:extLst>
              <a:ext uri="{FF2B5EF4-FFF2-40B4-BE49-F238E27FC236}">
                <a16:creationId xmlns:a16="http://schemas.microsoft.com/office/drawing/2014/main" id="{FF755DDC-6D3B-9C1B-D70E-C96B98A697D2}"/>
              </a:ext>
            </a:extLst>
          </p:cNvPr>
          <p:cNvSpPr>
            <a:spLocks noGrp="1"/>
          </p:cNvSpPr>
          <p:nvPr>
            <p:ph type="subTitle" idx="5"/>
          </p:nvPr>
        </p:nvSpPr>
        <p:spPr>
          <a:xfrm>
            <a:off x="2673153" y="2576595"/>
            <a:ext cx="2846294" cy="572700"/>
          </a:xfrm>
        </p:spPr>
        <p:txBody>
          <a:bodyPr/>
          <a:lstStyle/>
          <a:p>
            <a:r>
              <a:rPr lang="en-US" b="1" dirty="0"/>
              <a:t>Portion of the complete signal</a:t>
            </a:r>
          </a:p>
        </p:txBody>
      </p:sp>
      <p:sp>
        <p:nvSpPr>
          <p:cNvPr id="10" name="Title 9">
            <a:extLst>
              <a:ext uri="{FF2B5EF4-FFF2-40B4-BE49-F238E27FC236}">
                <a16:creationId xmlns:a16="http://schemas.microsoft.com/office/drawing/2014/main" id="{6B9BA010-549D-FBB8-256D-E91DCE186866}"/>
              </a:ext>
            </a:extLst>
          </p:cNvPr>
          <p:cNvSpPr>
            <a:spLocks noGrp="1"/>
          </p:cNvSpPr>
          <p:nvPr>
            <p:ph type="title" idx="8"/>
          </p:nvPr>
        </p:nvSpPr>
        <p:spPr>
          <a:xfrm>
            <a:off x="720000" y="1712587"/>
            <a:ext cx="7704000" cy="572700"/>
          </a:xfrm>
        </p:spPr>
        <p:txBody>
          <a:bodyPr/>
          <a:lstStyle/>
          <a:p>
            <a:r>
              <a:rPr lang="en-US" sz="3000" dirty="0" smtClean="0"/>
              <a:t>3.1 Empirical </a:t>
            </a:r>
            <a:r>
              <a:rPr lang="en-US" sz="3000" dirty="0">
                <a:solidFill>
                  <a:schemeClr val="accent1"/>
                </a:solidFill>
              </a:rPr>
              <a:t>Mode</a:t>
            </a:r>
            <a:r>
              <a:rPr lang="en-US" sz="3000" dirty="0"/>
              <a:t> </a:t>
            </a:r>
            <a:r>
              <a:rPr lang="en-US" sz="3000" dirty="0">
                <a:solidFill>
                  <a:schemeClr val="tx1"/>
                </a:solidFill>
              </a:rPr>
              <a:t>Decomposition</a:t>
            </a:r>
            <a:r>
              <a:rPr lang="en-US" sz="3000" dirty="0"/>
              <a:t> (EMD)</a:t>
            </a:r>
          </a:p>
        </p:txBody>
      </p:sp>
      <p:cxnSp>
        <p:nvCxnSpPr>
          <p:cNvPr id="18" name="Straight Arrow Connector 17">
            <a:extLst>
              <a:ext uri="{FF2B5EF4-FFF2-40B4-BE49-F238E27FC236}">
                <a16:creationId xmlns:a16="http://schemas.microsoft.com/office/drawing/2014/main" id="{0BF10FF4-E028-4FDE-CFFC-3DA6910D82EA}"/>
              </a:ext>
            </a:extLst>
          </p:cNvPr>
          <p:cNvCxnSpPr>
            <a:stCxn id="10" idx="0"/>
          </p:cNvCxnSpPr>
          <p:nvPr/>
        </p:nvCxnSpPr>
        <p:spPr>
          <a:xfrm flipV="1">
            <a:off x="4572000" y="1163105"/>
            <a:ext cx="0" cy="549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00FA4B2-478F-1D55-16C7-F8306D13AFF5}"/>
              </a:ext>
            </a:extLst>
          </p:cNvPr>
          <p:cNvCxnSpPr>
            <a:cxnSpLocks/>
          </p:cNvCxnSpPr>
          <p:nvPr/>
        </p:nvCxnSpPr>
        <p:spPr>
          <a:xfrm>
            <a:off x="3514381" y="2285287"/>
            <a:ext cx="0" cy="369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5119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A5C15F-AC97-8D96-7A18-7C252141E72E}"/>
              </a:ext>
            </a:extLst>
          </p:cNvPr>
          <p:cNvSpPr>
            <a:spLocks noGrp="1"/>
          </p:cNvSpPr>
          <p:nvPr>
            <p:ph type="subTitle" idx="1"/>
          </p:nvPr>
        </p:nvSpPr>
        <p:spPr>
          <a:xfrm>
            <a:off x="1777907" y="613850"/>
            <a:ext cx="4270583" cy="572700"/>
          </a:xfrm>
        </p:spPr>
        <p:txBody>
          <a:bodyPr/>
          <a:lstStyle/>
          <a:p>
            <a:pPr algn="l"/>
            <a:r>
              <a:rPr lang="en-US" dirty="0">
                <a:solidFill>
                  <a:schemeClr val="bg2"/>
                </a:solidFill>
              </a:rPr>
              <a:t>Separate signal into different components to gain new insight into the inherent features</a:t>
            </a:r>
          </a:p>
        </p:txBody>
      </p:sp>
      <p:sp>
        <p:nvSpPr>
          <p:cNvPr id="7" name="Subtitle 6">
            <a:extLst>
              <a:ext uri="{FF2B5EF4-FFF2-40B4-BE49-F238E27FC236}">
                <a16:creationId xmlns:a16="http://schemas.microsoft.com/office/drawing/2014/main" id="{FF755DDC-6D3B-9C1B-D70E-C96B98A697D2}"/>
              </a:ext>
            </a:extLst>
          </p:cNvPr>
          <p:cNvSpPr>
            <a:spLocks noGrp="1"/>
          </p:cNvSpPr>
          <p:nvPr>
            <p:ph type="subTitle" idx="5"/>
          </p:nvPr>
        </p:nvSpPr>
        <p:spPr>
          <a:xfrm>
            <a:off x="2640102" y="2571750"/>
            <a:ext cx="2780507" cy="572700"/>
          </a:xfrm>
        </p:spPr>
        <p:txBody>
          <a:bodyPr/>
          <a:lstStyle/>
          <a:p>
            <a:r>
              <a:rPr lang="en-US" dirty="0">
                <a:solidFill>
                  <a:schemeClr val="bg2"/>
                </a:solidFill>
              </a:rPr>
              <a:t>Portion of the complete signal</a:t>
            </a:r>
          </a:p>
        </p:txBody>
      </p:sp>
      <p:sp>
        <p:nvSpPr>
          <p:cNvPr id="10" name="Title 9">
            <a:extLst>
              <a:ext uri="{FF2B5EF4-FFF2-40B4-BE49-F238E27FC236}">
                <a16:creationId xmlns:a16="http://schemas.microsoft.com/office/drawing/2014/main" id="{6B9BA010-549D-FBB8-256D-E91DCE186866}"/>
              </a:ext>
            </a:extLst>
          </p:cNvPr>
          <p:cNvSpPr>
            <a:spLocks noGrp="1"/>
          </p:cNvSpPr>
          <p:nvPr>
            <p:ph type="title" idx="8"/>
          </p:nvPr>
        </p:nvSpPr>
        <p:spPr>
          <a:xfrm>
            <a:off x="720000" y="1712587"/>
            <a:ext cx="7704000" cy="572700"/>
          </a:xfrm>
        </p:spPr>
        <p:txBody>
          <a:bodyPr/>
          <a:lstStyle/>
          <a:p>
            <a:r>
              <a:rPr lang="en-US" sz="3000" dirty="0" smtClean="0">
                <a:solidFill>
                  <a:schemeClr val="accent1"/>
                </a:solidFill>
              </a:rPr>
              <a:t>3.1 Empirical</a:t>
            </a:r>
            <a:r>
              <a:rPr lang="en-US" sz="3000" dirty="0" smtClean="0"/>
              <a:t> </a:t>
            </a:r>
            <a:r>
              <a:rPr lang="en-US" sz="3000" dirty="0">
                <a:solidFill>
                  <a:schemeClr val="tx1"/>
                </a:solidFill>
              </a:rPr>
              <a:t>Mode</a:t>
            </a:r>
            <a:r>
              <a:rPr lang="en-US" sz="3000" dirty="0"/>
              <a:t> </a:t>
            </a:r>
            <a:r>
              <a:rPr lang="en-US" sz="3000" dirty="0">
                <a:solidFill>
                  <a:schemeClr val="tx1"/>
                </a:solidFill>
              </a:rPr>
              <a:t>Decomposition</a:t>
            </a:r>
            <a:r>
              <a:rPr lang="en-US" sz="3000" dirty="0"/>
              <a:t> (EMD)</a:t>
            </a:r>
          </a:p>
        </p:txBody>
      </p:sp>
      <p:cxnSp>
        <p:nvCxnSpPr>
          <p:cNvPr id="18" name="Straight Arrow Connector 17">
            <a:extLst>
              <a:ext uri="{FF2B5EF4-FFF2-40B4-BE49-F238E27FC236}">
                <a16:creationId xmlns:a16="http://schemas.microsoft.com/office/drawing/2014/main" id="{0BF10FF4-E028-4FDE-CFFC-3DA6910D82EA}"/>
              </a:ext>
            </a:extLst>
          </p:cNvPr>
          <p:cNvCxnSpPr>
            <a:stCxn id="10" idx="0"/>
          </p:cNvCxnSpPr>
          <p:nvPr/>
        </p:nvCxnSpPr>
        <p:spPr>
          <a:xfrm flipV="1">
            <a:off x="4572000" y="1163105"/>
            <a:ext cx="0" cy="549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E29A89C-82F5-F6C2-4EAB-E88396BE8BB1}"/>
              </a:ext>
            </a:extLst>
          </p:cNvPr>
          <p:cNvCxnSpPr>
            <a:cxnSpLocks/>
          </p:cNvCxnSpPr>
          <p:nvPr/>
        </p:nvCxnSpPr>
        <p:spPr>
          <a:xfrm>
            <a:off x="2082188" y="2285287"/>
            <a:ext cx="0" cy="722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95C2F0-2FF8-8DD9-D95C-D1CA1990C9D7}"/>
              </a:ext>
            </a:extLst>
          </p:cNvPr>
          <p:cNvSpPr txBox="1"/>
          <p:nvPr/>
        </p:nvSpPr>
        <p:spPr>
          <a:xfrm>
            <a:off x="837282" y="2979221"/>
            <a:ext cx="3679634" cy="523220"/>
          </a:xfrm>
          <a:prstGeom prst="rect">
            <a:avLst/>
          </a:prstGeom>
          <a:noFill/>
        </p:spPr>
        <p:txBody>
          <a:bodyPr wrap="square" rtlCol="0">
            <a:spAutoFit/>
          </a:bodyPr>
          <a:lstStyle/>
          <a:p>
            <a:r>
              <a:rPr lang="en-US" b="1" dirty="0">
                <a:latin typeface="Karla" pitchFamily="2" charset="0"/>
              </a:rPr>
              <a:t>Signal dictates decomposition.</a:t>
            </a:r>
          </a:p>
          <a:p>
            <a:r>
              <a:rPr lang="en-US" b="1" dirty="0">
                <a:latin typeface="Karla" pitchFamily="2" charset="0"/>
              </a:rPr>
              <a:t>Adaptive basis system</a:t>
            </a:r>
          </a:p>
        </p:txBody>
      </p:sp>
      <p:cxnSp>
        <p:nvCxnSpPr>
          <p:cNvPr id="9" name="Straight Arrow Connector 8">
            <a:extLst>
              <a:ext uri="{FF2B5EF4-FFF2-40B4-BE49-F238E27FC236}">
                <a16:creationId xmlns:a16="http://schemas.microsoft.com/office/drawing/2014/main" id="{794C59A7-2CFA-0B2D-02C1-56AC09114427}"/>
              </a:ext>
            </a:extLst>
          </p:cNvPr>
          <p:cNvCxnSpPr>
            <a:cxnSpLocks/>
          </p:cNvCxnSpPr>
          <p:nvPr/>
        </p:nvCxnSpPr>
        <p:spPr>
          <a:xfrm>
            <a:off x="3514381" y="2285287"/>
            <a:ext cx="0" cy="369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360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A5C15F-AC97-8D96-7A18-7C252141E72E}"/>
              </a:ext>
            </a:extLst>
          </p:cNvPr>
          <p:cNvSpPr>
            <a:spLocks noGrp="1"/>
          </p:cNvSpPr>
          <p:nvPr>
            <p:ph type="subTitle" idx="1"/>
          </p:nvPr>
        </p:nvSpPr>
        <p:spPr>
          <a:xfrm>
            <a:off x="1777907" y="613850"/>
            <a:ext cx="4270583" cy="572700"/>
          </a:xfrm>
        </p:spPr>
        <p:txBody>
          <a:bodyPr/>
          <a:lstStyle/>
          <a:p>
            <a:pPr algn="l"/>
            <a:r>
              <a:rPr lang="en-US" dirty="0">
                <a:solidFill>
                  <a:schemeClr val="bg2"/>
                </a:solidFill>
              </a:rPr>
              <a:t>Separate signal into different components to gain new insight into the inherent features</a:t>
            </a:r>
          </a:p>
        </p:txBody>
      </p:sp>
      <p:sp>
        <p:nvSpPr>
          <p:cNvPr id="7" name="Subtitle 6">
            <a:extLst>
              <a:ext uri="{FF2B5EF4-FFF2-40B4-BE49-F238E27FC236}">
                <a16:creationId xmlns:a16="http://schemas.microsoft.com/office/drawing/2014/main" id="{FF755DDC-6D3B-9C1B-D70E-C96B98A697D2}"/>
              </a:ext>
            </a:extLst>
          </p:cNvPr>
          <p:cNvSpPr>
            <a:spLocks noGrp="1"/>
          </p:cNvSpPr>
          <p:nvPr>
            <p:ph type="subTitle" idx="5"/>
          </p:nvPr>
        </p:nvSpPr>
        <p:spPr>
          <a:xfrm>
            <a:off x="2640102" y="2571750"/>
            <a:ext cx="2780507" cy="572700"/>
          </a:xfrm>
        </p:spPr>
        <p:txBody>
          <a:bodyPr/>
          <a:lstStyle/>
          <a:p>
            <a:r>
              <a:rPr lang="en-US" dirty="0">
                <a:solidFill>
                  <a:schemeClr val="bg2"/>
                </a:solidFill>
              </a:rPr>
              <a:t>Portion of the complete signal</a:t>
            </a:r>
          </a:p>
        </p:txBody>
      </p:sp>
      <p:sp>
        <p:nvSpPr>
          <p:cNvPr id="10" name="Title 9">
            <a:extLst>
              <a:ext uri="{FF2B5EF4-FFF2-40B4-BE49-F238E27FC236}">
                <a16:creationId xmlns:a16="http://schemas.microsoft.com/office/drawing/2014/main" id="{6B9BA010-549D-FBB8-256D-E91DCE186866}"/>
              </a:ext>
            </a:extLst>
          </p:cNvPr>
          <p:cNvSpPr>
            <a:spLocks noGrp="1"/>
          </p:cNvSpPr>
          <p:nvPr>
            <p:ph type="title" idx="8"/>
          </p:nvPr>
        </p:nvSpPr>
        <p:spPr>
          <a:xfrm>
            <a:off x="720000" y="1712587"/>
            <a:ext cx="7704000" cy="572700"/>
          </a:xfrm>
        </p:spPr>
        <p:txBody>
          <a:bodyPr/>
          <a:lstStyle/>
          <a:p>
            <a:r>
              <a:rPr lang="en-US" sz="3000" dirty="0" smtClean="0">
                <a:solidFill>
                  <a:schemeClr val="tx1"/>
                </a:solidFill>
              </a:rPr>
              <a:t>3.1 Empirical</a:t>
            </a:r>
            <a:r>
              <a:rPr lang="en-US" sz="3000" dirty="0" smtClean="0"/>
              <a:t> </a:t>
            </a:r>
            <a:r>
              <a:rPr lang="en-US" sz="3000" dirty="0">
                <a:solidFill>
                  <a:schemeClr val="tx1"/>
                </a:solidFill>
              </a:rPr>
              <a:t>Mode</a:t>
            </a:r>
            <a:r>
              <a:rPr lang="en-US" sz="3000" dirty="0"/>
              <a:t> </a:t>
            </a:r>
            <a:r>
              <a:rPr lang="en-US" sz="3000" dirty="0">
                <a:solidFill>
                  <a:schemeClr val="tx1"/>
                </a:solidFill>
              </a:rPr>
              <a:t>Decomposition</a:t>
            </a:r>
            <a:r>
              <a:rPr lang="en-US" sz="3000" dirty="0"/>
              <a:t> (EMD)</a:t>
            </a:r>
          </a:p>
        </p:txBody>
      </p:sp>
      <p:cxnSp>
        <p:nvCxnSpPr>
          <p:cNvPr id="18" name="Straight Arrow Connector 17">
            <a:extLst>
              <a:ext uri="{FF2B5EF4-FFF2-40B4-BE49-F238E27FC236}">
                <a16:creationId xmlns:a16="http://schemas.microsoft.com/office/drawing/2014/main" id="{0BF10FF4-E028-4FDE-CFFC-3DA6910D82EA}"/>
              </a:ext>
            </a:extLst>
          </p:cNvPr>
          <p:cNvCxnSpPr>
            <a:stCxn id="10" idx="0"/>
          </p:cNvCxnSpPr>
          <p:nvPr/>
        </p:nvCxnSpPr>
        <p:spPr>
          <a:xfrm flipV="1">
            <a:off x="4572000" y="1163105"/>
            <a:ext cx="0" cy="549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E29A89C-82F5-F6C2-4EAB-E88396BE8BB1}"/>
              </a:ext>
            </a:extLst>
          </p:cNvPr>
          <p:cNvCxnSpPr>
            <a:cxnSpLocks/>
          </p:cNvCxnSpPr>
          <p:nvPr/>
        </p:nvCxnSpPr>
        <p:spPr>
          <a:xfrm>
            <a:off x="2082188" y="2285287"/>
            <a:ext cx="0" cy="722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95C2F0-2FF8-8DD9-D95C-D1CA1990C9D7}"/>
              </a:ext>
            </a:extLst>
          </p:cNvPr>
          <p:cNvSpPr txBox="1"/>
          <p:nvPr/>
        </p:nvSpPr>
        <p:spPr>
          <a:xfrm>
            <a:off x="837282" y="2979221"/>
            <a:ext cx="3679634" cy="523220"/>
          </a:xfrm>
          <a:prstGeom prst="rect">
            <a:avLst/>
          </a:prstGeom>
          <a:noFill/>
        </p:spPr>
        <p:txBody>
          <a:bodyPr wrap="square" rtlCol="0">
            <a:spAutoFit/>
          </a:bodyPr>
          <a:lstStyle/>
          <a:p>
            <a:r>
              <a:rPr lang="en-US" dirty="0">
                <a:solidFill>
                  <a:schemeClr val="bg2"/>
                </a:solidFill>
                <a:latin typeface="Karla" pitchFamily="2" charset="0"/>
              </a:rPr>
              <a:t>Signal dictates decomposition.</a:t>
            </a:r>
          </a:p>
          <a:p>
            <a:r>
              <a:rPr lang="en-US" dirty="0">
                <a:solidFill>
                  <a:schemeClr val="bg2"/>
                </a:solidFill>
                <a:latin typeface="Karla" pitchFamily="2" charset="0"/>
              </a:rPr>
              <a:t>Adaptive basis system</a:t>
            </a:r>
          </a:p>
        </p:txBody>
      </p:sp>
      <p:cxnSp>
        <p:nvCxnSpPr>
          <p:cNvPr id="9" name="Straight Arrow Connector 8">
            <a:extLst>
              <a:ext uri="{FF2B5EF4-FFF2-40B4-BE49-F238E27FC236}">
                <a16:creationId xmlns:a16="http://schemas.microsoft.com/office/drawing/2014/main" id="{794C59A7-2CFA-0B2D-02C1-56AC09114427}"/>
              </a:ext>
            </a:extLst>
          </p:cNvPr>
          <p:cNvCxnSpPr>
            <a:cxnSpLocks/>
          </p:cNvCxnSpPr>
          <p:nvPr/>
        </p:nvCxnSpPr>
        <p:spPr>
          <a:xfrm>
            <a:off x="3514381" y="2285287"/>
            <a:ext cx="0" cy="369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E295A6-6EEA-1D3E-76C9-19115AEF10AB}"/>
              </a:ext>
            </a:extLst>
          </p:cNvPr>
          <p:cNvSpPr txBox="1"/>
          <p:nvPr/>
        </p:nvSpPr>
        <p:spPr>
          <a:xfrm>
            <a:off x="1130834" y="3646583"/>
            <a:ext cx="7293166" cy="584775"/>
          </a:xfrm>
          <a:prstGeom prst="rect">
            <a:avLst/>
          </a:prstGeom>
          <a:noFill/>
        </p:spPr>
        <p:txBody>
          <a:bodyPr wrap="square" rtlCol="0">
            <a:spAutoFit/>
          </a:bodyPr>
          <a:lstStyle/>
          <a:p>
            <a:r>
              <a:rPr lang="en-US" sz="1800" b="1" dirty="0">
                <a:latin typeface="Karla" pitchFamily="2" charset="0"/>
              </a:rPr>
              <a:t>Objective:</a:t>
            </a:r>
            <a:r>
              <a:rPr lang="en-US" dirty="0">
                <a:latin typeface="Karla" pitchFamily="2" charset="0"/>
              </a:rPr>
              <a:t> data decomposition to obtain components of the data which help you 	analyze/understand data inherent features.</a:t>
            </a:r>
          </a:p>
        </p:txBody>
      </p:sp>
    </p:spTree>
    <p:extLst>
      <p:ext uri="{BB962C8B-B14F-4D97-AF65-F5344CB8AC3E}">
        <p14:creationId xmlns:p14="http://schemas.microsoft.com/office/powerpoint/2010/main" val="3088428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76"/>
        <p:cNvGrpSpPr/>
        <p:nvPr/>
      </p:nvGrpSpPr>
      <p:grpSpPr>
        <a:xfrm>
          <a:off x="0" y="0"/>
          <a:ext cx="0" cy="0"/>
          <a:chOff x="0" y="0"/>
          <a:chExt cx="0" cy="0"/>
        </a:xfrm>
      </p:grpSpPr>
      <p:sp>
        <p:nvSpPr>
          <p:cNvPr id="1178" name="Google Shape;1178;p55"/>
          <p:cNvSpPr txBox="1">
            <a:spLocks noGrp="1"/>
          </p:cNvSpPr>
          <p:nvPr>
            <p:ph type="title"/>
          </p:nvPr>
        </p:nvSpPr>
        <p:spPr>
          <a:xfrm>
            <a:off x="546950" y="290164"/>
            <a:ext cx="3174000" cy="13922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Outline </a:t>
            </a:r>
            <a:endParaRPr dirty="0"/>
          </a:p>
        </p:txBody>
      </p:sp>
      <p:sp>
        <p:nvSpPr>
          <p:cNvPr id="4" name="Subtitle 3">
            <a:extLst>
              <a:ext uri="{FF2B5EF4-FFF2-40B4-BE49-F238E27FC236}">
                <a16:creationId xmlns:a16="http://schemas.microsoft.com/office/drawing/2014/main" id="{5B1C7B55-28BA-3BA2-D4F7-CB3DBADFAEB6}"/>
              </a:ext>
            </a:extLst>
          </p:cNvPr>
          <p:cNvSpPr>
            <a:spLocks noGrp="1"/>
          </p:cNvSpPr>
          <p:nvPr>
            <p:ph type="subTitle" idx="1"/>
          </p:nvPr>
        </p:nvSpPr>
        <p:spPr>
          <a:xfrm>
            <a:off x="818797" y="986292"/>
            <a:ext cx="3917960" cy="3802088"/>
          </a:xfrm>
        </p:spPr>
        <p:txBody>
          <a:bodyPr/>
          <a:lstStyle/>
          <a:p>
            <a:pPr marL="114300" indent="0">
              <a:lnSpc>
                <a:spcPct val="150000"/>
              </a:lnSpc>
            </a:pPr>
            <a:r>
              <a:rPr lang="en-US" sz="800" b="1" dirty="0"/>
              <a:t>1.	Introduction to ECG and Its Importance:</a:t>
            </a:r>
          </a:p>
          <a:p>
            <a:pPr marL="114300" indent="0">
              <a:lnSpc>
                <a:spcPct val="150000"/>
              </a:lnSpc>
            </a:pPr>
            <a:r>
              <a:rPr lang="en-US" sz="800" b="1" dirty="0"/>
              <a:t>1.1.	 What is an ECG?</a:t>
            </a:r>
          </a:p>
          <a:p>
            <a:pPr marL="114300" indent="0">
              <a:lnSpc>
                <a:spcPct val="150000"/>
              </a:lnSpc>
            </a:pPr>
            <a:r>
              <a:rPr lang="en-US" sz="800" b="1" dirty="0"/>
              <a:t>1.2.	Understanding the ECG</a:t>
            </a:r>
          </a:p>
          <a:p>
            <a:pPr marL="114300" indent="0">
              <a:lnSpc>
                <a:spcPct val="150000"/>
              </a:lnSpc>
            </a:pPr>
            <a:r>
              <a:rPr lang="en-US" sz="800" b="1" dirty="0"/>
              <a:t>1.3.	 Importance of ECG in Healthcare:</a:t>
            </a:r>
          </a:p>
          <a:p>
            <a:pPr marL="114300" indent="0">
              <a:lnSpc>
                <a:spcPct val="150000"/>
              </a:lnSpc>
            </a:pPr>
            <a:r>
              <a:rPr lang="en-US" sz="800" b="1" dirty="0"/>
              <a:t>1.4.	Challenges with ECG Data</a:t>
            </a:r>
          </a:p>
          <a:p>
            <a:pPr marL="114300" indent="0">
              <a:lnSpc>
                <a:spcPct val="150000"/>
              </a:lnSpc>
            </a:pPr>
            <a:r>
              <a:rPr lang="en-US" sz="800" b="1" dirty="0"/>
              <a:t>1.5.	Conclusion: The Indispensable Nature of ECG</a:t>
            </a:r>
          </a:p>
          <a:p>
            <a:pPr marL="114300" indent="0">
              <a:lnSpc>
                <a:spcPct val="150000"/>
              </a:lnSpc>
            </a:pPr>
            <a:endParaRPr lang="en-US" sz="800" b="1" dirty="0"/>
          </a:p>
          <a:p>
            <a:pPr marL="114300" indent="0">
              <a:lnSpc>
                <a:spcPct val="150000"/>
              </a:lnSpc>
            </a:pPr>
            <a:r>
              <a:rPr lang="en-US" sz="800" b="1" dirty="0"/>
              <a:t>2.	Noise Types in ECG Signals</a:t>
            </a:r>
          </a:p>
          <a:p>
            <a:pPr marL="114300" indent="0">
              <a:lnSpc>
                <a:spcPct val="150000"/>
              </a:lnSpc>
            </a:pPr>
            <a:r>
              <a:rPr lang="en-US" sz="800" b="1" dirty="0"/>
              <a:t>2.1.	Baseline Wander (BW)</a:t>
            </a:r>
          </a:p>
          <a:p>
            <a:pPr marL="114300" indent="0">
              <a:lnSpc>
                <a:spcPct val="150000"/>
              </a:lnSpc>
            </a:pPr>
            <a:r>
              <a:rPr lang="en-US" sz="800" b="1" dirty="0"/>
              <a:t>2.2.	Muscle Artifacts (</a:t>
            </a:r>
            <a:r>
              <a:rPr lang="en-US" sz="800" b="1" dirty="0" err="1"/>
              <a:t>Electromyographic</a:t>
            </a:r>
            <a:r>
              <a:rPr lang="en-US" sz="800" b="1" dirty="0"/>
              <a:t> Noise)</a:t>
            </a:r>
          </a:p>
          <a:p>
            <a:pPr marL="114300" indent="0">
              <a:lnSpc>
                <a:spcPct val="150000"/>
              </a:lnSpc>
            </a:pPr>
            <a:r>
              <a:rPr lang="en-US" sz="800" b="1" dirty="0"/>
              <a:t>2.3.	Electrode Motion Artifacts</a:t>
            </a:r>
          </a:p>
          <a:p>
            <a:pPr marL="114300" indent="0">
              <a:lnSpc>
                <a:spcPct val="150000"/>
              </a:lnSpc>
            </a:pPr>
            <a:r>
              <a:rPr lang="en-US" sz="800" b="1" dirty="0"/>
              <a:t>2.4.	Power Line Interference (PLI)</a:t>
            </a:r>
          </a:p>
          <a:p>
            <a:pPr marL="114300" indent="0">
              <a:lnSpc>
                <a:spcPct val="150000"/>
              </a:lnSpc>
            </a:pPr>
            <a:r>
              <a:rPr lang="en-US" sz="800" b="1" dirty="0"/>
              <a:t>2.5.	Channel Noise (Instrumentation Noise)</a:t>
            </a:r>
          </a:p>
          <a:p>
            <a:pPr marL="114300" indent="0">
              <a:lnSpc>
                <a:spcPct val="150000"/>
              </a:lnSpc>
            </a:pPr>
            <a:endParaRPr lang="en-US" sz="800" b="1" dirty="0"/>
          </a:p>
          <a:p>
            <a:pPr marL="114300" indent="0">
              <a:lnSpc>
                <a:spcPct val="150000"/>
              </a:lnSpc>
            </a:pPr>
            <a:r>
              <a:rPr lang="en-US" sz="800" b="1" dirty="0"/>
              <a:t>3.	Review of ECG </a:t>
            </a:r>
            <a:r>
              <a:rPr lang="en-US" sz="800" b="1" dirty="0" err="1"/>
              <a:t>Denoising</a:t>
            </a:r>
            <a:r>
              <a:rPr lang="en-US" sz="800" b="1" dirty="0"/>
              <a:t> Techniques</a:t>
            </a:r>
          </a:p>
          <a:p>
            <a:pPr marL="114300" indent="0">
              <a:lnSpc>
                <a:spcPct val="150000"/>
              </a:lnSpc>
            </a:pPr>
            <a:r>
              <a:rPr lang="en-US" sz="800" b="1" dirty="0"/>
              <a:t>3.1.	Empirical Mode Decomposition (EMD)</a:t>
            </a:r>
          </a:p>
          <a:p>
            <a:pPr marL="114300" indent="0">
              <a:lnSpc>
                <a:spcPct val="150000"/>
              </a:lnSpc>
            </a:pPr>
            <a:r>
              <a:rPr lang="en-US" sz="800" b="1" dirty="0"/>
              <a:t>3.2.	Deep Learning-Based </a:t>
            </a:r>
            <a:r>
              <a:rPr lang="en-US" sz="800" b="1" dirty="0" err="1"/>
              <a:t>Autoencoders</a:t>
            </a:r>
            <a:r>
              <a:rPr lang="en-US" sz="800" b="1" dirty="0"/>
              <a:t> (DAEs)</a:t>
            </a:r>
          </a:p>
          <a:p>
            <a:pPr marL="114300" indent="0">
              <a:lnSpc>
                <a:spcPct val="150000"/>
              </a:lnSpc>
            </a:pPr>
            <a:r>
              <a:rPr lang="en-US" sz="800" b="1" dirty="0"/>
              <a:t>3.3.	Wavelet Transform Methods</a:t>
            </a:r>
          </a:p>
          <a:p>
            <a:pPr marL="114300" indent="0">
              <a:lnSpc>
                <a:spcPct val="150000"/>
              </a:lnSpc>
            </a:pPr>
            <a:r>
              <a:rPr lang="en-US" sz="800" b="1" dirty="0"/>
              <a:t>3.4.	Sparsity-Based Methods</a:t>
            </a:r>
          </a:p>
          <a:p>
            <a:pPr marL="114300" indent="0">
              <a:lnSpc>
                <a:spcPct val="150000"/>
              </a:lnSpc>
            </a:pPr>
            <a:r>
              <a:rPr lang="en-US" sz="800" b="1" dirty="0"/>
              <a:t>3.5.	Bayesian Filtering Techniques</a:t>
            </a:r>
            <a:endParaRPr lang="en-US" sz="8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141" y="205946"/>
            <a:ext cx="3586397" cy="23879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018" y="2275185"/>
            <a:ext cx="2545188" cy="2545188"/>
          </a:xfrm>
          <a:prstGeom prst="rect">
            <a:avLst/>
          </a:prstGeom>
        </p:spPr>
      </p:pic>
    </p:spTree>
    <p:extLst>
      <p:ext uri="{BB962C8B-B14F-4D97-AF65-F5344CB8AC3E}">
        <p14:creationId xmlns:p14="http://schemas.microsoft.com/office/powerpoint/2010/main" val="751638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4D5A6-F2E2-1479-A01D-8A42F0C8CB3E}"/>
              </a:ext>
            </a:extLst>
          </p:cNvPr>
          <p:cNvSpPr>
            <a:spLocks noGrp="1"/>
          </p:cNvSpPr>
          <p:nvPr>
            <p:ph type="title"/>
          </p:nvPr>
        </p:nvSpPr>
        <p:spPr>
          <a:xfrm>
            <a:off x="562024" y="1016925"/>
            <a:ext cx="4153195" cy="800400"/>
          </a:xfrm>
        </p:spPr>
        <p:txBody>
          <a:bodyPr/>
          <a:lstStyle/>
          <a:p>
            <a:r>
              <a:rPr lang="en-US" dirty="0"/>
              <a:t>Properties of EMD</a:t>
            </a:r>
            <a:br>
              <a:rPr lang="en-US" dirty="0"/>
            </a:br>
            <a:endParaRPr lang="en-US" dirty="0"/>
          </a:p>
        </p:txBody>
      </p:sp>
      <p:sp>
        <p:nvSpPr>
          <p:cNvPr id="3" name="Subtitle 2">
            <a:extLst>
              <a:ext uri="{FF2B5EF4-FFF2-40B4-BE49-F238E27FC236}">
                <a16:creationId xmlns:a16="http://schemas.microsoft.com/office/drawing/2014/main" id="{0F221CB7-97D2-6338-4682-50369BBE3AEC}"/>
              </a:ext>
            </a:extLst>
          </p:cNvPr>
          <p:cNvSpPr>
            <a:spLocks noGrp="1"/>
          </p:cNvSpPr>
          <p:nvPr>
            <p:ph type="subTitle" idx="1"/>
          </p:nvPr>
        </p:nvSpPr>
        <p:spPr>
          <a:xfrm>
            <a:off x="1181495" y="1717091"/>
            <a:ext cx="6343025" cy="2139624"/>
          </a:xfrm>
        </p:spPr>
        <p:txBody>
          <a:bodyPr/>
          <a:lstStyle/>
          <a:p>
            <a:pPr algn="l">
              <a:buFont typeface="Arial" panose="020B0604020202020204" pitchFamily="34" charset="0"/>
              <a:buChar char="•"/>
            </a:pPr>
            <a:r>
              <a:rPr lang="en-US" sz="1600" dirty="0"/>
              <a:t>Ability to process non-linear and non-stationary data </a:t>
            </a:r>
          </a:p>
          <a:p>
            <a:pPr algn="l">
              <a:buFont typeface="Arial" panose="020B0604020202020204" pitchFamily="34" charset="0"/>
              <a:buChar char="•"/>
            </a:pPr>
            <a:r>
              <a:rPr lang="en-US" sz="1600" dirty="0"/>
              <a:t>basis system dictated by data (no prescribed system) </a:t>
            </a:r>
          </a:p>
          <a:p>
            <a:pPr marL="114300" indent="0" algn="l"/>
            <a:r>
              <a:rPr lang="en-US" sz="1600" dirty="0"/>
              <a:t>	-     modes adaptively based towards locally dominant</a:t>
            </a:r>
            <a:r>
              <a:rPr lang="fa-IR" sz="1600" dirty="0"/>
              <a:t> </a:t>
            </a:r>
            <a:r>
              <a:rPr lang="en-US" sz="1600" dirty="0"/>
              <a:t>	and</a:t>
            </a:r>
            <a:r>
              <a:rPr lang="fa-IR" sz="1600" dirty="0"/>
              <a:t> </a:t>
            </a:r>
            <a:r>
              <a:rPr lang="en-US" sz="1600" dirty="0"/>
              <a:t>frequencies/scales</a:t>
            </a:r>
          </a:p>
          <a:p>
            <a:pPr marL="114300" indent="0" algn="l"/>
            <a:r>
              <a:rPr lang="en-US" sz="1600" dirty="0"/>
              <a:t>	-     Physically meaningful modes</a:t>
            </a:r>
          </a:p>
        </p:txBody>
      </p:sp>
    </p:spTree>
    <p:extLst>
      <p:ext uri="{BB962C8B-B14F-4D97-AF65-F5344CB8AC3E}">
        <p14:creationId xmlns:p14="http://schemas.microsoft.com/office/powerpoint/2010/main" val="3357621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D734E32-C79B-1726-AB01-AA0E965B90EA}"/>
              </a:ext>
            </a:extLst>
          </p:cNvPr>
          <p:cNvSpPr>
            <a:spLocks noGrp="1"/>
          </p:cNvSpPr>
          <p:nvPr>
            <p:ph type="title" idx="18"/>
          </p:nvPr>
        </p:nvSpPr>
        <p:spPr>
          <a:xfrm>
            <a:off x="2084090" y="924395"/>
            <a:ext cx="4975820" cy="372900"/>
          </a:xfrm>
        </p:spPr>
        <p:txBody>
          <a:bodyPr/>
          <a:lstStyle/>
          <a:p>
            <a:r>
              <a:rPr lang="en-US" dirty="0"/>
              <a:t>Of the one-dimensional univariate EMD</a:t>
            </a:r>
          </a:p>
        </p:txBody>
      </p:sp>
      <p:sp>
        <p:nvSpPr>
          <p:cNvPr id="19" name="Subtitle 18">
            <a:extLst>
              <a:ext uri="{FF2B5EF4-FFF2-40B4-BE49-F238E27FC236}">
                <a16:creationId xmlns:a16="http://schemas.microsoft.com/office/drawing/2014/main" id="{F861B87E-6533-AC36-5146-A5D073F75237}"/>
              </a:ext>
            </a:extLst>
          </p:cNvPr>
          <p:cNvSpPr>
            <a:spLocks noGrp="1"/>
          </p:cNvSpPr>
          <p:nvPr>
            <p:ph type="subTitle" idx="20"/>
          </p:nvPr>
        </p:nvSpPr>
        <p:spPr>
          <a:xfrm>
            <a:off x="5431316" y="2655621"/>
            <a:ext cx="3312273" cy="484800"/>
          </a:xfrm>
        </p:spPr>
        <p:txBody>
          <a:bodyPr/>
          <a:lstStyle/>
          <a:p>
            <a:r>
              <a:rPr lang="en-US" dirty="0"/>
              <a:t>Starting point:</a:t>
            </a:r>
          </a:p>
          <a:p>
            <a:r>
              <a:rPr lang="en-US" dirty="0"/>
              <a:t>A one one-dimensional univariate signal f(t)</a:t>
            </a:r>
          </a:p>
        </p:txBody>
      </p:sp>
      <p:sp>
        <p:nvSpPr>
          <p:cNvPr id="20" name="Title 19">
            <a:extLst>
              <a:ext uri="{FF2B5EF4-FFF2-40B4-BE49-F238E27FC236}">
                <a16:creationId xmlns:a16="http://schemas.microsoft.com/office/drawing/2014/main" id="{4E897ACA-F8F9-533B-9146-E19FC05CA53A}"/>
              </a:ext>
            </a:extLst>
          </p:cNvPr>
          <p:cNvSpPr>
            <a:spLocks noGrp="1"/>
          </p:cNvSpPr>
          <p:nvPr>
            <p:ph type="title" idx="21"/>
          </p:nvPr>
        </p:nvSpPr>
        <p:spPr/>
        <p:txBody>
          <a:bodyPr/>
          <a:lstStyle/>
          <a:p>
            <a:r>
              <a:rPr lang="en-US" dirty="0"/>
              <a:t>The starting point</a:t>
            </a:r>
          </a:p>
        </p:txBody>
      </p:sp>
      <p:pic>
        <p:nvPicPr>
          <p:cNvPr id="22" name="Picture 21">
            <a:extLst>
              <a:ext uri="{FF2B5EF4-FFF2-40B4-BE49-F238E27FC236}">
                <a16:creationId xmlns:a16="http://schemas.microsoft.com/office/drawing/2014/main" id="{0A313959-E55C-A93C-C123-EFD2B716610C}"/>
              </a:ext>
            </a:extLst>
          </p:cNvPr>
          <p:cNvPicPr>
            <a:picLocks noChangeAspect="1"/>
          </p:cNvPicPr>
          <p:nvPr/>
        </p:nvPicPr>
        <p:blipFill>
          <a:blip r:embed="rId2"/>
          <a:stretch>
            <a:fillRect/>
          </a:stretch>
        </p:blipFill>
        <p:spPr>
          <a:xfrm>
            <a:off x="492822" y="1576866"/>
            <a:ext cx="4497819" cy="3127110"/>
          </a:xfrm>
          <a:prstGeom prst="rect">
            <a:avLst/>
          </a:prstGeom>
        </p:spPr>
      </p:pic>
    </p:spTree>
    <p:extLst>
      <p:ext uri="{BB962C8B-B14F-4D97-AF65-F5344CB8AC3E}">
        <p14:creationId xmlns:p14="http://schemas.microsoft.com/office/powerpoint/2010/main" val="36185658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FE8B9-F3B6-F7A2-8042-4A41254A022B}"/>
              </a:ext>
            </a:extLst>
          </p:cNvPr>
          <p:cNvSpPr>
            <a:spLocks noGrp="1"/>
          </p:cNvSpPr>
          <p:nvPr>
            <p:ph type="title" idx="3"/>
          </p:nvPr>
        </p:nvSpPr>
        <p:spPr>
          <a:xfrm>
            <a:off x="1888200" y="980556"/>
            <a:ext cx="5244441" cy="372900"/>
          </a:xfrm>
        </p:spPr>
        <p:txBody>
          <a:bodyPr/>
          <a:lstStyle/>
          <a:p>
            <a:r>
              <a:rPr lang="en-US" dirty="0"/>
              <a:t>Of the one-dimensional univariate EMD</a:t>
            </a:r>
          </a:p>
        </p:txBody>
      </p:sp>
      <mc:AlternateContent xmlns:mc="http://schemas.openxmlformats.org/markup-compatibility/2006" xmlns:a14="http://schemas.microsoft.com/office/drawing/2010/main">
        <mc:Choice Requires="a14">
          <p:sp>
            <p:nvSpPr>
              <p:cNvPr id="7" name="Subtitle 6">
                <a:extLst>
                  <a:ext uri="{FF2B5EF4-FFF2-40B4-BE49-F238E27FC236}">
                    <a16:creationId xmlns:a16="http://schemas.microsoft.com/office/drawing/2014/main" id="{388E3660-BFD3-C37E-FE82-604D902341F9}"/>
                  </a:ext>
                </a:extLst>
              </p:cNvPr>
              <p:cNvSpPr>
                <a:spLocks noGrp="1"/>
              </p:cNvSpPr>
              <p:nvPr>
                <p:ph type="subTitle" idx="5"/>
              </p:nvPr>
            </p:nvSpPr>
            <p:spPr>
              <a:xfrm>
                <a:off x="5277080" y="1613751"/>
                <a:ext cx="2765645" cy="3084723"/>
              </a:xfrm>
            </p:spPr>
            <p:txBody>
              <a:bodyPr/>
              <a:lstStyle/>
              <a:p>
                <a:pPr algn="l">
                  <a:buFont typeface="Arial" panose="020B0604020202020204" pitchFamily="34" charset="0"/>
                  <a:buChar char="•"/>
                </a:pPr>
                <a:r>
                  <a:rPr lang="en-US" dirty="0"/>
                  <a:t>The EMD provides intrinsic mode functions IMFS and a residual.</a:t>
                </a:r>
              </a:p>
              <a:p>
                <a:pPr algn="l">
                  <a:buFont typeface="Arial" panose="020B0604020202020204" pitchFamily="34" charset="0"/>
                  <a:buChar char="•"/>
                </a:pPr>
                <a:r>
                  <a:rPr lang="en-US" dirty="0"/>
                  <a:t>A higher mode number contains larger scales/smaller frequencies.</a:t>
                </a:r>
              </a:p>
              <a:p>
                <a:pPr algn="l">
                  <a:buFont typeface="Arial" panose="020B0604020202020204" pitchFamily="34" charset="0"/>
                  <a:buChar char="•"/>
                </a:pPr>
                <a:r>
                  <a:rPr lang="en-US" dirty="0"/>
                  <a:t>The Sum Of All modes and the remaining residual resemble the original signal.</a:t>
                </a:r>
              </a:p>
              <a:p>
                <a:pPr marL="114300" indent="0"/>
                <a:endParaRPr lang="en-US" dirty="0"/>
              </a:p>
              <a:p>
                <a:pPr marL="114300" indent="0"/>
                <a:r>
                  <a:rPr lang="en-US" dirty="0"/>
                  <a:t>f(t) </a:t>
                </a:r>
                <a14:m>
                  <m:oMath xmlns:m="http://schemas.openxmlformats.org/officeDocument/2006/math">
                    <m:r>
                      <a:rPr lang="pt-BR" i="1" smtClean="0">
                        <a:latin typeface="Cambria Math" panose="02040503050406030204" pitchFamily="18" charset="0"/>
                      </a:rPr>
                      <m:t>=</m:t>
                    </m:r>
                    <m:nary>
                      <m:naryPr>
                        <m:chr m:val="∑"/>
                        <m:supHide m:val="on"/>
                        <m:ctrlPr>
                          <a:rPr lang="pt-BR"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pt-BR" i="1">
                                <a:latin typeface="Cambria Math" panose="02040503050406030204" pitchFamily="18" charset="0"/>
                              </a:rPr>
                            </m:ctrlPr>
                          </m:sSubPr>
                          <m:e>
                            <m:r>
                              <a:rPr lang="en-US" i="1">
                                <a:latin typeface="Cambria Math" panose="02040503050406030204" pitchFamily="18" charset="0"/>
                              </a:rPr>
                              <m:t>𝑖𝑚𝑓</m:t>
                            </m:r>
                          </m:e>
                          <m:sub>
                            <m:r>
                              <a:rPr lang="en-US" i="1">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𝑟𝑒𝑠</m:t>
                    </m:r>
                  </m:oMath>
                </a14:m>
                <a:endParaRPr lang="en-US" dirty="0"/>
              </a:p>
            </p:txBody>
          </p:sp>
        </mc:Choice>
        <mc:Fallback xmlns="">
          <p:sp>
            <p:nvSpPr>
              <p:cNvPr id="7" name="Subtitle 6">
                <a:extLst>
                  <a:ext uri="{FF2B5EF4-FFF2-40B4-BE49-F238E27FC236}">
                    <a16:creationId xmlns:a16="http://schemas.microsoft.com/office/drawing/2014/main" id="{388E3660-BFD3-C37E-FE82-604D902341F9}"/>
                  </a:ext>
                </a:extLst>
              </p:cNvPr>
              <p:cNvSpPr>
                <a:spLocks noGrp="1" noRot="1" noChangeAspect="1" noMove="1" noResize="1" noEditPoints="1" noAdjustHandles="1" noChangeArrowheads="1" noChangeShapeType="1" noTextEdit="1"/>
              </p:cNvSpPr>
              <p:nvPr>
                <p:ph type="subTitle" idx="5"/>
              </p:nvPr>
            </p:nvSpPr>
            <p:spPr>
              <a:xfrm>
                <a:off x="5277080" y="1613751"/>
                <a:ext cx="2765645" cy="3084723"/>
              </a:xfrm>
              <a:blipFill>
                <a:blip r:embed="rId2"/>
                <a:stretch>
                  <a:fillRect b="-10474"/>
                </a:stretch>
              </a:blipFill>
            </p:spPr>
            <p:txBody>
              <a:bodyPr/>
              <a:lstStyle/>
              <a:p>
                <a:r>
                  <a:rPr lang="en-US">
                    <a:noFill/>
                  </a:rPr>
                  <a:t> </a:t>
                </a:r>
              </a:p>
            </p:txBody>
          </p:sp>
        </mc:Fallback>
      </mc:AlternateContent>
      <p:sp>
        <p:nvSpPr>
          <p:cNvPr id="20" name="Title 19">
            <a:extLst>
              <a:ext uri="{FF2B5EF4-FFF2-40B4-BE49-F238E27FC236}">
                <a16:creationId xmlns:a16="http://schemas.microsoft.com/office/drawing/2014/main" id="{24F0D702-EFC9-7B77-1E8A-F5AFB1FE3B96}"/>
              </a:ext>
            </a:extLst>
          </p:cNvPr>
          <p:cNvSpPr>
            <a:spLocks noGrp="1"/>
          </p:cNvSpPr>
          <p:nvPr>
            <p:ph type="title" idx="21"/>
          </p:nvPr>
        </p:nvSpPr>
        <p:spPr/>
        <p:txBody>
          <a:bodyPr/>
          <a:lstStyle/>
          <a:p>
            <a:r>
              <a:rPr lang="en-US" dirty="0"/>
              <a:t>The outcome</a:t>
            </a:r>
          </a:p>
        </p:txBody>
      </p:sp>
      <p:pic>
        <p:nvPicPr>
          <p:cNvPr id="22" name="Picture 21">
            <a:extLst>
              <a:ext uri="{FF2B5EF4-FFF2-40B4-BE49-F238E27FC236}">
                <a16:creationId xmlns:a16="http://schemas.microsoft.com/office/drawing/2014/main" id="{D13B002D-3241-D5D3-705A-9350E3FBE2FC}"/>
              </a:ext>
            </a:extLst>
          </p:cNvPr>
          <p:cNvPicPr>
            <a:picLocks noChangeAspect="1"/>
          </p:cNvPicPr>
          <p:nvPr/>
        </p:nvPicPr>
        <p:blipFill>
          <a:blip r:embed="rId3"/>
          <a:stretch>
            <a:fillRect/>
          </a:stretch>
        </p:blipFill>
        <p:spPr>
          <a:xfrm>
            <a:off x="539513" y="1613752"/>
            <a:ext cx="4351976" cy="3084723"/>
          </a:xfrm>
          <a:prstGeom prst="rect">
            <a:avLst/>
          </a:prstGeom>
        </p:spPr>
      </p:pic>
    </p:spTree>
    <p:extLst>
      <p:ext uri="{BB962C8B-B14F-4D97-AF65-F5344CB8AC3E}">
        <p14:creationId xmlns:p14="http://schemas.microsoft.com/office/powerpoint/2010/main" val="3251413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FE8B9-F3B6-F7A2-8042-4A41254A022B}"/>
              </a:ext>
            </a:extLst>
          </p:cNvPr>
          <p:cNvSpPr>
            <a:spLocks noGrp="1"/>
          </p:cNvSpPr>
          <p:nvPr>
            <p:ph type="title" idx="3"/>
          </p:nvPr>
        </p:nvSpPr>
        <p:spPr>
          <a:xfrm>
            <a:off x="1888199" y="731376"/>
            <a:ext cx="5244441" cy="372900"/>
          </a:xfrm>
        </p:spPr>
        <p:txBody>
          <a:bodyPr/>
          <a:lstStyle/>
          <a:p>
            <a:r>
              <a:rPr lang="en-US" dirty="0"/>
              <a:t>of the one-dimensional univariate EMD</a:t>
            </a:r>
          </a:p>
        </p:txBody>
      </p:sp>
      <p:sp>
        <p:nvSpPr>
          <p:cNvPr id="7" name="Subtitle 6">
            <a:extLst>
              <a:ext uri="{FF2B5EF4-FFF2-40B4-BE49-F238E27FC236}">
                <a16:creationId xmlns:a16="http://schemas.microsoft.com/office/drawing/2014/main" id="{388E3660-BFD3-C37E-FE82-604D902341F9}"/>
              </a:ext>
            </a:extLst>
          </p:cNvPr>
          <p:cNvSpPr>
            <a:spLocks noGrp="1"/>
          </p:cNvSpPr>
          <p:nvPr>
            <p:ph type="subTitle" idx="5"/>
          </p:nvPr>
        </p:nvSpPr>
        <p:spPr>
          <a:xfrm>
            <a:off x="5188946" y="1189822"/>
            <a:ext cx="3404212" cy="3508653"/>
          </a:xfrm>
        </p:spPr>
        <p:txBody>
          <a:bodyPr/>
          <a:lstStyle/>
          <a:p>
            <a:pPr algn="l">
              <a:buFont typeface="+mj-lt"/>
              <a:buAutoNum type="arabicPeriod"/>
            </a:pPr>
            <a:r>
              <a:rPr lang="en-US" b="1" dirty="0"/>
              <a:t>Find local </a:t>
            </a:r>
            <a:r>
              <a:rPr lang="en-US" b="1" dirty="0">
                <a:solidFill>
                  <a:schemeClr val="accent1"/>
                </a:solidFill>
              </a:rPr>
              <a:t>extrema</a:t>
            </a:r>
            <a:r>
              <a:rPr lang="en-US" b="1" dirty="0"/>
              <a:t> of the signal</a:t>
            </a:r>
          </a:p>
          <a:p>
            <a:pPr marL="114300" indent="0" algn="l"/>
            <a:endParaRPr lang="en-US" dirty="0"/>
          </a:p>
        </p:txBody>
      </p:sp>
      <p:sp>
        <p:nvSpPr>
          <p:cNvPr id="20" name="Title 19">
            <a:extLst>
              <a:ext uri="{FF2B5EF4-FFF2-40B4-BE49-F238E27FC236}">
                <a16:creationId xmlns:a16="http://schemas.microsoft.com/office/drawing/2014/main" id="{24F0D702-EFC9-7B77-1E8A-F5AFB1FE3B96}"/>
              </a:ext>
            </a:extLst>
          </p:cNvPr>
          <p:cNvSpPr>
            <a:spLocks noGrp="1"/>
          </p:cNvSpPr>
          <p:nvPr>
            <p:ph type="title" idx="21"/>
          </p:nvPr>
        </p:nvSpPr>
        <p:spPr>
          <a:xfrm>
            <a:off x="658420" y="158676"/>
            <a:ext cx="7704000" cy="572700"/>
          </a:xfrm>
        </p:spPr>
        <p:txBody>
          <a:bodyPr/>
          <a:lstStyle/>
          <a:p>
            <a:r>
              <a:rPr lang="en-US" dirty="0"/>
              <a:t>High-level overview</a:t>
            </a:r>
          </a:p>
        </p:txBody>
      </p:sp>
      <p:pic>
        <p:nvPicPr>
          <p:cNvPr id="3" name="Picture 2">
            <a:extLst>
              <a:ext uri="{FF2B5EF4-FFF2-40B4-BE49-F238E27FC236}">
                <a16:creationId xmlns:a16="http://schemas.microsoft.com/office/drawing/2014/main" id="{3F0D45FA-52EC-52D9-1937-F370034BCCC1}"/>
              </a:ext>
            </a:extLst>
          </p:cNvPr>
          <p:cNvPicPr>
            <a:picLocks noChangeAspect="1"/>
          </p:cNvPicPr>
          <p:nvPr/>
        </p:nvPicPr>
        <p:blipFill>
          <a:blip r:embed="rId2"/>
          <a:stretch>
            <a:fillRect/>
          </a:stretch>
        </p:blipFill>
        <p:spPr>
          <a:xfrm>
            <a:off x="658420" y="1304076"/>
            <a:ext cx="4299161" cy="3084723"/>
          </a:xfrm>
          <a:prstGeom prst="rect">
            <a:avLst/>
          </a:prstGeom>
        </p:spPr>
      </p:pic>
    </p:spTree>
    <p:extLst>
      <p:ext uri="{BB962C8B-B14F-4D97-AF65-F5344CB8AC3E}">
        <p14:creationId xmlns:p14="http://schemas.microsoft.com/office/powerpoint/2010/main" val="25235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FE8B9-F3B6-F7A2-8042-4A41254A022B}"/>
              </a:ext>
            </a:extLst>
          </p:cNvPr>
          <p:cNvSpPr>
            <a:spLocks noGrp="1"/>
          </p:cNvSpPr>
          <p:nvPr>
            <p:ph type="title" idx="3"/>
          </p:nvPr>
        </p:nvSpPr>
        <p:spPr>
          <a:xfrm>
            <a:off x="1888199" y="731376"/>
            <a:ext cx="5244441" cy="372900"/>
          </a:xfrm>
        </p:spPr>
        <p:txBody>
          <a:bodyPr/>
          <a:lstStyle/>
          <a:p>
            <a:r>
              <a:rPr lang="en-US" dirty="0"/>
              <a:t>of the one-dimensional univariate EMD</a:t>
            </a:r>
          </a:p>
        </p:txBody>
      </p:sp>
      <mc:AlternateContent xmlns:mc="http://schemas.openxmlformats.org/markup-compatibility/2006" xmlns:a14="http://schemas.microsoft.com/office/drawing/2010/main">
        <mc:Choice Requires="a14">
          <p:sp>
            <p:nvSpPr>
              <p:cNvPr id="7" name="Subtitle 6">
                <a:extLst>
                  <a:ext uri="{FF2B5EF4-FFF2-40B4-BE49-F238E27FC236}">
                    <a16:creationId xmlns:a16="http://schemas.microsoft.com/office/drawing/2014/main" id="{388E3660-BFD3-C37E-FE82-604D902341F9}"/>
                  </a:ext>
                </a:extLst>
              </p:cNvPr>
              <p:cNvSpPr>
                <a:spLocks noGrp="1"/>
              </p:cNvSpPr>
              <p:nvPr>
                <p:ph type="subTitle" idx="5"/>
              </p:nvPr>
            </p:nvSpPr>
            <p:spPr>
              <a:xfrm>
                <a:off x="5188946" y="1189822"/>
                <a:ext cx="3404212" cy="3508653"/>
              </a:xfrm>
            </p:spPr>
            <p:txBody>
              <a:bodyPr/>
              <a:lstStyle/>
              <a:p>
                <a:pPr algn="l">
                  <a:buFont typeface="+mj-lt"/>
                  <a:buAutoNum type="arabicPeriod"/>
                </a:pPr>
                <a:r>
                  <a:rPr lang="en-US" dirty="0">
                    <a:solidFill>
                      <a:schemeClr val="bg2">
                        <a:lumMod val="75000"/>
                      </a:schemeClr>
                    </a:solidFill>
                  </a:rPr>
                  <a:t>Find local extrema of the signal</a:t>
                </a:r>
              </a:p>
              <a:p>
                <a:pPr algn="l">
                  <a:buFont typeface="+mj-lt"/>
                  <a:buAutoNum type="arabicPeriod"/>
                </a:pPr>
                <a:r>
                  <a:rPr lang="en-US" b="1" dirty="0"/>
                  <a:t>Fit maxima and minima to an individual </a:t>
                </a:r>
                <a:r>
                  <a:rPr lang="en-US" b="1" dirty="0">
                    <a:solidFill>
                      <a:schemeClr val="accent1"/>
                    </a:solidFill>
                  </a:rPr>
                  <a:t>envelope</a:t>
                </a:r>
                <a:r>
                  <a:rPr lang="en-US" b="1" dirty="0"/>
                  <a:t> </a:t>
                </a:r>
              </a:p>
              <a:p>
                <a:pPr marL="114300" indent="0" algn="l"/>
                <a:r>
                  <a:rPr lang="en-US" b="1" dirty="0"/>
                  <a:t>        -      maxima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𝑬</m:t>
                        </m:r>
                      </m:e>
                      <m:sub>
                        <m:r>
                          <a:rPr lang="en-US" b="1" i="1" smtClean="0">
                            <a:latin typeface="Cambria Math" panose="02040503050406030204" pitchFamily="18" charset="0"/>
                          </a:rPr>
                          <m:t>𝒖𝒑</m:t>
                        </m:r>
                      </m:sub>
                    </m:sSub>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m:t>
                    </m:r>
                  </m:oMath>
                </a14:m>
                <a:endParaRPr lang="en-US" b="1" dirty="0"/>
              </a:p>
              <a:p>
                <a:pPr marL="114300" indent="0" algn="l"/>
                <a:r>
                  <a:rPr lang="en-US" dirty="0"/>
                  <a:t>        </a:t>
                </a:r>
                <a:r>
                  <a:rPr lang="en-US" b="1" dirty="0"/>
                  <a:t>-       minima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𝑬</m:t>
                        </m:r>
                      </m:e>
                      <m:sub>
                        <m:r>
                          <a:rPr lang="en-US" b="1" i="1" smtClean="0">
                            <a:latin typeface="Cambria Math" panose="02040503050406030204" pitchFamily="18" charset="0"/>
                          </a:rPr>
                          <m:t>𝒍𝒐𝒘</m:t>
                        </m:r>
                      </m:sub>
                    </m:sSub>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m:t>
                    </m:r>
                  </m:oMath>
                </a14:m>
                <a:endParaRPr lang="en-US" b="1" dirty="0"/>
              </a:p>
              <a:p>
                <a:pPr marL="114300" indent="0" algn="l"/>
                <a:endParaRPr lang="en-US" b="1" dirty="0"/>
              </a:p>
              <a:p>
                <a:pPr marL="114300" indent="0" algn="l"/>
                <a:endParaRPr lang="en-US" b="1" dirty="0"/>
              </a:p>
            </p:txBody>
          </p:sp>
        </mc:Choice>
        <mc:Fallback xmlns="">
          <p:sp>
            <p:nvSpPr>
              <p:cNvPr id="7" name="Subtitle 6">
                <a:extLst>
                  <a:ext uri="{FF2B5EF4-FFF2-40B4-BE49-F238E27FC236}">
                    <a16:creationId xmlns:a16="http://schemas.microsoft.com/office/drawing/2014/main" id="{388E3660-BFD3-C37E-FE82-604D902341F9}"/>
                  </a:ext>
                </a:extLst>
              </p:cNvPr>
              <p:cNvSpPr>
                <a:spLocks noGrp="1" noRot="1" noChangeAspect="1" noMove="1" noResize="1" noEditPoints="1" noAdjustHandles="1" noChangeArrowheads="1" noChangeShapeType="1" noTextEdit="1"/>
              </p:cNvSpPr>
              <p:nvPr>
                <p:ph type="subTitle" idx="5"/>
              </p:nvPr>
            </p:nvSpPr>
            <p:spPr>
              <a:xfrm>
                <a:off x="5188946" y="1189822"/>
                <a:ext cx="3404212" cy="3508653"/>
              </a:xfrm>
              <a:blipFill>
                <a:blip r:embed="rId2"/>
                <a:stretch>
                  <a:fillRect/>
                </a:stretch>
              </a:blipFill>
            </p:spPr>
            <p:txBody>
              <a:bodyPr/>
              <a:lstStyle/>
              <a:p>
                <a:r>
                  <a:rPr lang="en-US">
                    <a:noFill/>
                  </a:rPr>
                  <a:t> </a:t>
                </a:r>
              </a:p>
            </p:txBody>
          </p:sp>
        </mc:Fallback>
      </mc:AlternateContent>
      <p:sp>
        <p:nvSpPr>
          <p:cNvPr id="20" name="Title 19">
            <a:extLst>
              <a:ext uri="{FF2B5EF4-FFF2-40B4-BE49-F238E27FC236}">
                <a16:creationId xmlns:a16="http://schemas.microsoft.com/office/drawing/2014/main" id="{24F0D702-EFC9-7B77-1E8A-F5AFB1FE3B96}"/>
              </a:ext>
            </a:extLst>
          </p:cNvPr>
          <p:cNvSpPr>
            <a:spLocks noGrp="1"/>
          </p:cNvSpPr>
          <p:nvPr>
            <p:ph type="title" idx="21"/>
          </p:nvPr>
        </p:nvSpPr>
        <p:spPr>
          <a:xfrm>
            <a:off x="658420" y="158676"/>
            <a:ext cx="7704000" cy="572700"/>
          </a:xfrm>
        </p:spPr>
        <p:txBody>
          <a:bodyPr/>
          <a:lstStyle/>
          <a:p>
            <a:r>
              <a:rPr lang="en-US" dirty="0"/>
              <a:t>High-level overview</a:t>
            </a:r>
          </a:p>
        </p:txBody>
      </p:sp>
      <p:pic>
        <p:nvPicPr>
          <p:cNvPr id="4" name="Picture 3">
            <a:extLst>
              <a:ext uri="{FF2B5EF4-FFF2-40B4-BE49-F238E27FC236}">
                <a16:creationId xmlns:a16="http://schemas.microsoft.com/office/drawing/2014/main" id="{F4003DB4-B8BD-DA70-A94E-CC27504E5170}"/>
              </a:ext>
            </a:extLst>
          </p:cNvPr>
          <p:cNvPicPr>
            <a:picLocks noChangeAspect="1"/>
          </p:cNvPicPr>
          <p:nvPr/>
        </p:nvPicPr>
        <p:blipFill>
          <a:blip r:embed="rId3"/>
          <a:stretch>
            <a:fillRect/>
          </a:stretch>
        </p:blipFill>
        <p:spPr>
          <a:xfrm>
            <a:off x="658420" y="1327401"/>
            <a:ext cx="4300051" cy="3084723"/>
          </a:xfrm>
          <a:prstGeom prst="rect">
            <a:avLst/>
          </a:prstGeom>
        </p:spPr>
      </p:pic>
      <p:cxnSp>
        <p:nvCxnSpPr>
          <p:cNvPr id="8" name="Straight Arrow Connector 7">
            <a:extLst>
              <a:ext uri="{FF2B5EF4-FFF2-40B4-BE49-F238E27FC236}">
                <a16:creationId xmlns:a16="http://schemas.microsoft.com/office/drawing/2014/main" id="{260D89DD-D1C3-35FC-91CB-AF0C3D84757F}"/>
              </a:ext>
            </a:extLst>
          </p:cNvPr>
          <p:cNvCxnSpPr/>
          <p:nvPr/>
        </p:nvCxnSpPr>
        <p:spPr>
          <a:xfrm>
            <a:off x="6874525" y="2016087"/>
            <a:ext cx="258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DE328B9-314D-E2A5-15E8-B8C31214B4C2}"/>
              </a:ext>
            </a:extLst>
          </p:cNvPr>
          <p:cNvCxnSpPr/>
          <p:nvPr/>
        </p:nvCxnSpPr>
        <p:spPr>
          <a:xfrm>
            <a:off x="6874525" y="2267639"/>
            <a:ext cx="258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186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FE8B9-F3B6-F7A2-8042-4A41254A022B}"/>
              </a:ext>
            </a:extLst>
          </p:cNvPr>
          <p:cNvSpPr>
            <a:spLocks noGrp="1"/>
          </p:cNvSpPr>
          <p:nvPr>
            <p:ph type="title" idx="3"/>
          </p:nvPr>
        </p:nvSpPr>
        <p:spPr>
          <a:xfrm>
            <a:off x="1888199" y="731376"/>
            <a:ext cx="5244441" cy="372900"/>
          </a:xfrm>
        </p:spPr>
        <p:txBody>
          <a:bodyPr/>
          <a:lstStyle/>
          <a:p>
            <a:r>
              <a:rPr lang="en-US" dirty="0"/>
              <a:t>of the one-dimensional univariate EMD</a:t>
            </a:r>
          </a:p>
        </p:txBody>
      </p:sp>
      <mc:AlternateContent xmlns:mc="http://schemas.openxmlformats.org/markup-compatibility/2006" xmlns:a14="http://schemas.microsoft.com/office/drawing/2010/main">
        <mc:Choice Requires="a14">
          <p:sp>
            <p:nvSpPr>
              <p:cNvPr id="7" name="Subtitle 6">
                <a:extLst>
                  <a:ext uri="{FF2B5EF4-FFF2-40B4-BE49-F238E27FC236}">
                    <a16:creationId xmlns:a16="http://schemas.microsoft.com/office/drawing/2014/main" id="{388E3660-BFD3-C37E-FE82-604D902341F9}"/>
                  </a:ext>
                </a:extLst>
              </p:cNvPr>
              <p:cNvSpPr>
                <a:spLocks noGrp="1"/>
              </p:cNvSpPr>
              <p:nvPr>
                <p:ph type="subTitle" idx="5"/>
              </p:nvPr>
            </p:nvSpPr>
            <p:spPr>
              <a:xfrm>
                <a:off x="5188946" y="1189822"/>
                <a:ext cx="3404212" cy="3508653"/>
              </a:xfrm>
            </p:spPr>
            <p:txBody>
              <a:bodyPr/>
              <a:lstStyle/>
              <a:p>
                <a:pPr algn="l">
                  <a:buFont typeface="+mj-lt"/>
                  <a:buAutoNum type="arabicPeriod"/>
                </a:pPr>
                <a:r>
                  <a:rPr lang="en-US" dirty="0">
                    <a:solidFill>
                      <a:schemeClr val="bg2">
                        <a:lumMod val="75000"/>
                      </a:schemeClr>
                    </a:solidFill>
                  </a:rPr>
                  <a:t>Find local extrema of the signal</a:t>
                </a:r>
              </a:p>
              <a:p>
                <a:pPr algn="l">
                  <a:buFont typeface="+mj-lt"/>
                  <a:buAutoNum type="arabicPeriod"/>
                </a:pPr>
                <a:r>
                  <a:rPr lang="en-US" dirty="0">
                    <a:solidFill>
                      <a:schemeClr val="bg2">
                        <a:lumMod val="75000"/>
                      </a:schemeClr>
                    </a:solidFill>
                  </a:rPr>
                  <a:t>Fit maxima and minima to an individual envelope </a:t>
                </a:r>
              </a:p>
              <a:p>
                <a:pPr marL="114300" indent="0" algn="l"/>
                <a:r>
                  <a:rPr lang="en-US" dirty="0">
                    <a:solidFill>
                      <a:schemeClr val="bg2">
                        <a:lumMod val="75000"/>
                      </a:schemeClr>
                    </a:solidFill>
                  </a:rPr>
                  <a:t>        -      maxima          </a:t>
                </a:r>
                <a14:m>
                  <m:oMath xmlns:m="http://schemas.openxmlformats.org/officeDocument/2006/math">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𝑢𝑝</m:t>
                        </m:r>
                      </m:sub>
                    </m:sSub>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𝑡</m:t>
                    </m:r>
                    <m:r>
                      <a:rPr lang="en-US" b="0" i="1" smtClean="0">
                        <a:solidFill>
                          <a:schemeClr val="bg2">
                            <a:lumMod val="75000"/>
                          </a:schemeClr>
                        </a:solidFill>
                        <a:latin typeface="Cambria Math" panose="02040503050406030204" pitchFamily="18" charset="0"/>
                      </a:rPr>
                      <m:t>)</m:t>
                    </m:r>
                  </m:oMath>
                </a14:m>
                <a:endParaRPr lang="en-US" dirty="0">
                  <a:solidFill>
                    <a:schemeClr val="bg2">
                      <a:lumMod val="75000"/>
                    </a:schemeClr>
                  </a:solidFill>
                </a:endParaRPr>
              </a:p>
              <a:p>
                <a:pPr marL="114300" indent="0" algn="l"/>
                <a:r>
                  <a:rPr lang="en-US" dirty="0">
                    <a:solidFill>
                      <a:schemeClr val="bg2">
                        <a:lumMod val="75000"/>
                      </a:schemeClr>
                    </a:solidFill>
                  </a:rPr>
                  <a:t>        -       minima          </a:t>
                </a:r>
                <a14:m>
                  <m:oMath xmlns:m="http://schemas.openxmlformats.org/officeDocument/2006/math">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𝑙𝑜𝑤</m:t>
                        </m:r>
                      </m:sub>
                    </m:sSub>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𝑡</m:t>
                    </m:r>
                    <m:r>
                      <a:rPr lang="en-US" b="0" i="1" smtClean="0">
                        <a:solidFill>
                          <a:schemeClr val="bg2">
                            <a:lumMod val="75000"/>
                          </a:schemeClr>
                        </a:solidFill>
                        <a:latin typeface="Cambria Math" panose="02040503050406030204" pitchFamily="18" charset="0"/>
                      </a:rPr>
                      <m:t>)</m:t>
                    </m:r>
                  </m:oMath>
                </a14:m>
                <a:endParaRPr lang="en-US" b="1" dirty="0">
                  <a:solidFill>
                    <a:schemeClr val="bg2">
                      <a:lumMod val="75000"/>
                    </a:schemeClr>
                  </a:solidFill>
                </a:endParaRPr>
              </a:p>
              <a:p>
                <a:pPr algn="l">
                  <a:buAutoNum type="arabicPeriod" startAt="3"/>
                </a:pPr>
                <a:r>
                  <a:rPr lang="en-US" b="1" dirty="0"/>
                  <a:t>Determine </a:t>
                </a:r>
                <a:r>
                  <a:rPr lang="en-US" b="1" dirty="0">
                    <a:solidFill>
                      <a:schemeClr val="accent1"/>
                    </a:solidFill>
                  </a:rPr>
                  <a:t>mean</a:t>
                </a:r>
                <a:r>
                  <a:rPr lang="en-US" b="1" dirty="0"/>
                  <a:t> of upper and lower envelope </a:t>
                </a:r>
              </a:p>
              <a:p>
                <a:pPr marL="114300" indent="0" algn="l"/>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𝑬</m:t>
                        </m:r>
                      </m:e>
                      <m:sub>
                        <m:r>
                          <a:rPr lang="en-US" b="1" i="1" smtClean="0">
                            <a:latin typeface="Cambria Math" panose="02040503050406030204" pitchFamily="18" charset="0"/>
                          </a:rPr>
                          <m:t>𝒎𝒆𝒂𝒏</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𝑬</m:t>
                        </m:r>
                      </m:e>
                      <m:sub>
                        <m:r>
                          <a:rPr lang="en-US" b="1" i="1">
                            <a:latin typeface="Cambria Math" panose="02040503050406030204" pitchFamily="18" charset="0"/>
                          </a:rPr>
                          <m:t>𝒖𝒑</m:t>
                        </m:r>
                      </m:sub>
                    </m:sSub>
                    <m:r>
                      <a:rPr lang="en-US" b="1" i="1">
                        <a:latin typeface="Cambria Math" panose="02040503050406030204" pitchFamily="18" charset="0"/>
                      </a:rPr>
                      <m:t>(</m:t>
                    </m:r>
                    <m:r>
                      <a:rPr lang="en-US" b="1" i="1">
                        <a:latin typeface="Cambria Math" panose="02040503050406030204" pitchFamily="18" charset="0"/>
                      </a:rPr>
                      <m:t>𝒕</m:t>
                    </m:r>
                    <m:r>
                      <a:rPr lang="en-US" b="1" i="1">
                        <a:latin typeface="Cambria Math" panose="02040503050406030204" pitchFamily="18" charset="0"/>
                      </a:rPr>
                      <m:t>)</m:t>
                    </m:r>
                  </m:oMath>
                </a14:m>
                <a:r>
                  <a:rPr lang="en-US" b="1" dirty="0"/>
                  <a:t> </a:t>
                </a:r>
                <a14:m>
                  <m:oMath xmlns:m="http://schemas.openxmlformats.org/officeDocument/2006/math">
                    <m:r>
                      <a:rPr lang="en-US" b="1" i="1" dirty="0" smtClean="0">
                        <a:latin typeface="Cambria Math" panose="02040503050406030204" pitchFamily="18" charset="0"/>
                        <a:ea typeface="Cambria Math" panose="02040503050406030204" pitchFamily="18" charset="0"/>
                      </a:rPr>
                      <m:t>+</m:t>
                    </m:r>
                  </m:oMath>
                </a14:m>
                <a:r>
                  <a:rPr lang="en-US" b="1" dirty="0"/>
                  <a:t> </a:t>
                </a:r>
                <a14:m>
                  <m:oMath xmlns:m="http://schemas.openxmlformats.org/officeDocument/2006/math">
                    <m:d>
                      <m:dPr>
                        <m:beg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𝑬</m:t>
                            </m:r>
                          </m:e>
                          <m:sub>
                            <m:r>
                              <a:rPr lang="en-US" b="1" i="1">
                                <a:latin typeface="Cambria Math" panose="02040503050406030204" pitchFamily="18" charset="0"/>
                              </a:rPr>
                              <m:t>𝒍𝒐𝒘</m:t>
                            </m:r>
                          </m:sub>
                        </m:sSub>
                        <m:r>
                          <a:rPr lang="en-US" b="1" i="1">
                            <a:latin typeface="Cambria Math" panose="02040503050406030204" pitchFamily="18" charset="0"/>
                          </a:rPr>
                          <m:t>(</m:t>
                        </m:r>
                        <m:r>
                          <a:rPr lang="en-US" b="1" i="1">
                            <a:latin typeface="Cambria Math" panose="02040503050406030204" pitchFamily="18" charset="0"/>
                          </a:rPr>
                          <m:t>𝒕</m:t>
                        </m:r>
                        <m:r>
                          <a:rPr lang="en-US" b="1" i="1">
                            <a:latin typeface="Cambria Math" panose="02040503050406030204" pitchFamily="18" charset="0"/>
                          </a:rPr>
                          <m:t>)</m:t>
                        </m:r>
                      </m:e>
                    </m:d>
                  </m:oMath>
                </a14:m>
                <a:r>
                  <a:rPr lang="en-US" b="1" dirty="0"/>
                  <a:t>/2</a:t>
                </a:r>
              </a:p>
              <a:p>
                <a:pPr marL="114300" indent="0" algn="l"/>
                <a:endParaRPr lang="en-US" dirty="0"/>
              </a:p>
              <a:p>
                <a:pPr marL="114300" indent="0" algn="l"/>
                <a:endParaRPr lang="en-US" b="1" dirty="0"/>
              </a:p>
            </p:txBody>
          </p:sp>
        </mc:Choice>
        <mc:Fallback xmlns="">
          <p:sp>
            <p:nvSpPr>
              <p:cNvPr id="7" name="Subtitle 6">
                <a:extLst>
                  <a:ext uri="{FF2B5EF4-FFF2-40B4-BE49-F238E27FC236}">
                    <a16:creationId xmlns:a16="http://schemas.microsoft.com/office/drawing/2014/main" id="{388E3660-BFD3-C37E-FE82-604D902341F9}"/>
                  </a:ext>
                </a:extLst>
              </p:cNvPr>
              <p:cNvSpPr>
                <a:spLocks noGrp="1" noRot="1" noChangeAspect="1" noMove="1" noResize="1" noEditPoints="1" noAdjustHandles="1" noChangeArrowheads="1" noChangeShapeType="1" noTextEdit="1"/>
              </p:cNvSpPr>
              <p:nvPr>
                <p:ph type="subTitle" idx="5"/>
              </p:nvPr>
            </p:nvSpPr>
            <p:spPr>
              <a:xfrm>
                <a:off x="5188946" y="1189822"/>
                <a:ext cx="3404212" cy="3508653"/>
              </a:xfrm>
              <a:blipFill>
                <a:blip r:embed="rId2"/>
                <a:stretch>
                  <a:fillRect r="-1073"/>
                </a:stretch>
              </a:blipFill>
            </p:spPr>
            <p:txBody>
              <a:bodyPr/>
              <a:lstStyle/>
              <a:p>
                <a:r>
                  <a:rPr lang="en-US">
                    <a:noFill/>
                  </a:rPr>
                  <a:t> </a:t>
                </a:r>
              </a:p>
            </p:txBody>
          </p:sp>
        </mc:Fallback>
      </mc:AlternateContent>
      <p:sp>
        <p:nvSpPr>
          <p:cNvPr id="20" name="Title 19">
            <a:extLst>
              <a:ext uri="{FF2B5EF4-FFF2-40B4-BE49-F238E27FC236}">
                <a16:creationId xmlns:a16="http://schemas.microsoft.com/office/drawing/2014/main" id="{24F0D702-EFC9-7B77-1E8A-F5AFB1FE3B96}"/>
              </a:ext>
            </a:extLst>
          </p:cNvPr>
          <p:cNvSpPr>
            <a:spLocks noGrp="1"/>
          </p:cNvSpPr>
          <p:nvPr>
            <p:ph type="title" idx="21"/>
          </p:nvPr>
        </p:nvSpPr>
        <p:spPr>
          <a:xfrm>
            <a:off x="658420" y="158676"/>
            <a:ext cx="7704000" cy="572700"/>
          </a:xfrm>
        </p:spPr>
        <p:txBody>
          <a:bodyPr/>
          <a:lstStyle/>
          <a:p>
            <a:r>
              <a:rPr lang="en-US" dirty="0"/>
              <a:t>High-level overview</a:t>
            </a:r>
          </a:p>
        </p:txBody>
      </p:sp>
      <p:cxnSp>
        <p:nvCxnSpPr>
          <p:cNvPr id="8" name="Straight Arrow Connector 7">
            <a:extLst>
              <a:ext uri="{FF2B5EF4-FFF2-40B4-BE49-F238E27FC236}">
                <a16:creationId xmlns:a16="http://schemas.microsoft.com/office/drawing/2014/main" id="{260D89DD-D1C3-35FC-91CB-AF0C3D84757F}"/>
              </a:ext>
            </a:extLst>
          </p:cNvPr>
          <p:cNvCxnSpPr/>
          <p:nvPr/>
        </p:nvCxnSpPr>
        <p:spPr>
          <a:xfrm>
            <a:off x="6874525" y="2016087"/>
            <a:ext cx="258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DE328B9-314D-E2A5-15E8-B8C31214B4C2}"/>
              </a:ext>
            </a:extLst>
          </p:cNvPr>
          <p:cNvCxnSpPr/>
          <p:nvPr/>
        </p:nvCxnSpPr>
        <p:spPr>
          <a:xfrm>
            <a:off x="6874525" y="2267639"/>
            <a:ext cx="258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87FB10C-E50E-EC58-72B7-181468DE600E}"/>
              </a:ext>
            </a:extLst>
          </p:cNvPr>
          <p:cNvPicPr>
            <a:picLocks noChangeAspect="1"/>
          </p:cNvPicPr>
          <p:nvPr/>
        </p:nvPicPr>
        <p:blipFill>
          <a:blip r:embed="rId3"/>
          <a:stretch>
            <a:fillRect/>
          </a:stretch>
        </p:blipFill>
        <p:spPr>
          <a:xfrm>
            <a:off x="691262" y="1350856"/>
            <a:ext cx="4310395" cy="3061268"/>
          </a:xfrm>
          <a:prstGeom prst="rect">
            <a:avLst/>
          </a:prstGeom>
        </p:spPr>
      </p:pic>
    </p:spTree>
    <p:extLst>
      <p:ext uri="{BB962C8B-B14F-4D97-AF65-F5344CB8AC3E}">
        <p14:creationId xmlns:p14="http://schemas.microsoft.com/office/powerpoint/2010/main" val="2234357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FE8B9-F3B6-F7A2-8042-4A41254A022B}"/>
              </a:ext>
            </a:extLst>
          </p:cNvPr>
          <p:cNvSpPr>
            <a:spLocks noGrp="1"/>
          </p:cNvSpPr>
          <p:nvPr>
            <p:ph type="title" idx="3"/>
          </p:nvPr>
        </p:nvSpPr>
        <p:spPr>
          <a:xfrm>
            <a:off x="1888199" y="731376"/>
            <a:ext cx="5244441" cy="372900"/>
          </a:xfrm>
        </p:spPr>
        <p:txBody>
          <a:bodyPr/>
          <a:lstStyle/>
          <a:p>
            <a:r>
              <a:rPr lang="en-US" dirty="0"/>
              <a:t>of the one-dimensional univariate EMD</a:t>
            </a:r>
          </a:p>
        </p:txBody>
      </p:sp>
      <mc:AlternateContent xmlns:mc="http://schemas.openxmlformats.org/markup-compatibility/2006" xmlns:a14="http://schemas.microsoft.com/office/drawing/2010/main">
        <mc:Choice Requires="a14">
          <p:sp>
            <p:nvSpPr>
              <p:cNvPr id="7" name="Subtitle 6">
                <a:extLst>
                  <a:ext uri="{FF2B5EF4-FFF2-40B4-BE49-F238E27FC236}">
                    <a16:creationId xmlns:a16="http://schemas.microsoft.com/office/drawing/2014/main" id="{388E3660-BFD3-C37E-FE82-604D902341F9}"/>
                  </a:ext>
                </a:extLst>
              </p:cNvPr>
              <p:cNvSpPr>
                <a:spLocks noGrp="1"/>
              </p:cNvSpPr>
              <p:nvPr>
                <p:ph type="subTitle" idx="5"/>
              </p:nvPr>
            </p:nvSpPr>
            <p:spPr>
              <a:xfrm>
                <a:off x="5188946" y="1189822"/>
                <a:ext cx="3404212" cy="3508653"/>
              </a:xfrm>
            </p:spPr>
            <p:txBody>
              <a:bodyPr/>
              <a:lstStyle/>
              <a:p>
                <a:pPr algn="l">
                  <a:buFont typeface="+mj-lt"/>
                  <a:buAutoNum type="arabicPeriod"/>
                </a:pPr>
                <a:r>
                  <a:rPr lang="en-US" dirty="0">
                    <a:solidFill>
                      <a:schemeClr val="bg2">
                        <a:lumMod val="75000"/>
                      </a:schemeClr>
                    </a:solidFill>
                  </a:rPr>
                  <a:t>Find local extrema of the signal</a:t>
                </a:r>
              </a:p>
              <a:p>
                <a:pPr algn="l">
                  <a:buFont typeface="+mj-lt"/>
                  <a:buAutoNum type="arabicPeriod"/>
                </a:pPr>
                <a:r>
                  <a:rPr lang="en-US" dirty="0">
                    <a:solidFill>
                      <a:schemeClr val="bg2">
                        <a:lumMod val="75000"/>
                      </a:schemeClr>
                    </a:solidFill>
                  </a:rPr>
                  <a:t>Fit maxima and minima to an individual envelope </a:t>
                </a:r>
              </a:p>
              <a:p>
                <a:pPr marL="114300" indent="0" algn="l"/>
                <a:r>
                  <a:rPr lang="en-US" dirty="0">
                    <a:solidFill>
                      <a:schemeClr val="bg2">
                        <a:lumMod val="75000"/>
                      </a:schemeClr>
                    </a:solidFill>
                  </a:rPr>
                  <a:t>        -      maxima          </a:t>
                </a:r>
                <a14:m>
                  <m:oMath xmlns:m="http://schemas.openxmlformats.org/officeDocument/2006/math">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𝑢𝑝</m:t>
                        </m:r>
                      </m:sub>
                    </m:sSub>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𝑡</m:t>
                    </m:r>
                    <m:r>
                      <a:rPr lang="en-US" b="0" i="1" smtClean="0">
                        <a:solidFill>
                          <a:schemeClr val="bg2">
                            <a:lumMod val="75000"/>
                          </a:schemeClr>
                        </a:solidFill>
                        <a:latin typeface="Cambria Math" panose="02040503050406030204" pitchFamily="18" charset="0"/>
                      </a:rPr>
                      <m:t>)</m:t>
                    </m:r>
                  </m:oMath>
                </a14:m>
                <a:endParaRPr lang="en-US" dirty="0">
                  <a:solidFill>
                    <a:schemeClr val="bg2">
                      <a:lumMod val="75000"/>
                    </a:schemeClr>
                  </a:solidFill>
                </a:endParaRPr>
              </a:p>
              <a:p>
                <a:pPr marL="114300" indent="0" algn="l"/>
                <a:r>
                  <a:rPr lang="en-US" dirty="0">
                    <a:solidFill>
                      <a:schemeClr val="bg2">
                        <a:lumMod val="75000"/>
                      </a:schemeClr>
                    </a:solidFill>
                  </a:rPr>
                  <a:t>        -       minima          </a:t>
                </a:r>
                <a14:m>
                  <m:oMath xmlns:m="http://schemas.openxmlformats.org/officeDocument/2006/math">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𝑙𝑜𝑤</m:t>
                        </m:r>
                      </m:sub>
                    </m:sSub>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𝑡</m:t>
                    </m:r>
                    <m:r>
                      <a:rPr lang="en-US" b="0" i="1" smtClean="0">
                        <a:solidFill>
                          <a:schemeClr val="bg2">
                            <a:lumMod val="75000"/>
                          </a:schemeClr>
                        </a:solidFill>
                        <a:latin typeface="Cambria Math" panose="02040503050406030204" pitchFamily="18" charset="0"/>
                      </a:rPr>
                      <m:t>)</m:t>
                    </m:r>
                  </m:oMath>
                </a14:m>
                <a:endParaRPr lang="en-US" b="1" dirty="0">
                  <a:solidFill>
                    <a:schemeClr val="bg2">
                      <a:lumMod val="75000"/>
                    </a:schemeClr>
                  </a:solidFill>
                </a:endParaRPr>
              </a:p>
              <a:p>
                <a:pPr algn="l">
                  <a:buAutoNum type="arabicPeriod" startAt="3"/>
                </a:pPr>
                <a:r>
                  <a:rPr lang="en-US" dirty="0">
                    <a:solidFill>
                      <a:schemeClr val="bg2">
                        <a:lumMod val="75000"/>
                      </a:schemeClr>
                    </a:solidFill>
                  </a:rPr>
                  <a:t>Determine mean of upper and lower envelope </a:t>
                </a:r>
              </a:p>
              <a:p>
                <a:pPr marL="114300" indent="0" algn="l"/>
                <a:r>
                  <a:rPr lang="en-US" dirty="0">
                    <a:solidFill>
                      <a:schemeClr val="bg2">
                        <a:lumMod val="75000"/>
                      </a:schemeClr>
                    </a:solidFill>
                  </a:rPr>
                  <a:t>        </a:t>
                </a:r>
                <a14:m>
                  <m:oMath xmlns:m="http://schemas.openxmlformats.org/officeDocument/2006/math">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𝑚𝑒𝑎𝑛</m:t>
                        </m:r>
                      </m:sub>
                    </m:sSub>
                    <m:d>
                      <m:dPr>
                        <m:ctrlPr>
                          <a:rPr lang="en-US" i="1" smtClean="0">
                            <a:solidFill>
                              <a:schemeClr val="bg2">
                                <a:lumMod val="75000"/>
                              </a:schemeClr>
                            </a:solidFill>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𝑡</m:t>
                        </m:r>
                      </m:e>
                    </m:d>
                    <m:r>
                      <a:rPr lang="en-US" b="0" i="1" smtClean="0">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𝑢𝑝</m:t>
                        </m:r>
                      </m:sub>
                    </m:sSub>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𝑡</m:t>
                    </m:r>
                    <m:r>
                      <a:rPr lang="en-US" b="0" i="1" smtClean="0">
                        <a:solidFill>
                          <a:schemeClr val="bg2">
                            <a:lumMod val="75000"/>
                          </a:schemeClr>
                        </a:solidFill>
                        <a:latin typeface="Cambria Math" panose="02040503050406030204" pitchFamily="18" charset="0"/>
                      </a:rPr>
                      <m:t>)</m:t>
                    </m:r>
                  </m:oMath>
                </a14:m>
                <a:r>
                  <a:rPr lang="en-US" dirty="0">
                    <a:solidFill>
                      <a:schemeClr val="bg2">
                        <a:lumMod val="75000"/>
                      </a:schemeClr>
                    </a:solidFill>
                  </a:rPr>
                  <a:t> </a:t>
                </a:r>
                <a14:m>
                  <m:oMath xmlns:m="http://schemas.openxmlformats.org/officeDocument/2006/math">
                    <m:r>
                      <a:rPr lang="en-US" b="0" i="1" dirty="0" smtClean="0">
                        <a:solidFill>
                          <a:schemeClr val="bg2">
                            <a:lumMod val="75000"/>
                          </a:schemeClr>
                        </a:solidFill>
                        <a:latin typeface="Cambria Math" panose="02040503050406030204" pitchFamily="18" charset="0"/>
                        <a:ea typeface="Cambria Math" panose="02040503050406030204" pitchFamily="18" charset="0"/>
                      </a:rPr>
                      <m:t>+</m:t>
                    </m:r>
                  </m:oMath>
                </a14:m>
                <a:r>
                  <a:rPr lang="en-US" dirty="0">
                    <a:solidFill>
                      <a:schemeClr val="bg2">
                        <a:lumMod val="75000"/>
                      </a:schemeClr>
                    </a:solidFill>
                  </a:rPr>
                  <a:t> </a:t>
                </a:r>
                <a14:m>
                  <m:oMath xmlns:m="http://schemas.openxmlformats.org/officeDocument/2006/math">
                    <m:d>
                      <m:dPr>
                        <m:begChr m:val=""/>
                        <m:ctrlPr>
                          <a:rPr lang="en-US" i="1" smtClean="0">
                            <a:solidFill>
                              <a:schemeClr val="bg2">
                                <a:lumMod val="75000"/>
                              </a:schemeClr>
                            </a:solidFill>
                            <a:latin typeface="Cambria Math" panose="02040503050406030204" pitchFamily="18" charset="0"/>
                          </a:rPr>
                        </m:ctrlPr>
                      </m:dPr>
                      <m:e>
                        <m:sSub>
                          <m:sSubPr>
                            <m:ctrlPr>
                              <a:rPr lang="en-US" i="1">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𝑙𝑜𝑤</m:t>
                            </m:r>
                          </m:sub>
                        </m:sSub>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𝑡</m:t>
                        </m:r>
                        <m:r>
                          <a:rPr lang="en-US" b="0" i="1" smtClean="0">
                            <a:solidFill>
                              <a:schemeClr val="bg2">
                                <a:lumMod val="75000"/>
                              </a:schemeClr>
                            </a:solidFill>
                            <a:latin typeface="Cambria Math" panose="02040503050406030204" pitchFamily="18" charset="0"/>
                          </a:rPr>
                          <m:t>)</m:t>
                        </m:r>
                      </m:e>
                    </m:d>
                  </m:oMath>
                </a14:m>
                <a:r>
                  <a:rPr lang="en-US" dirty="0">
                    <a:solidFill>
                      <a:schemeClr val="bg2">
                        <a:lumMod val="75000"/>
                      </a:schemeClr>
                    </a:solidFill>
                  </a:rPr>
                  <a:t>/2</a:t>
                </a:r>
              </a:p>
              <a:p>
                <a:pPr algn="l">
                  <a:buAutoNum type="arabicPeriod" startAt="4"/>
                </a:pPr>
                <a:r>
                  <a:rPr lang="en-US" b="1" dirty="0"/>
                  <a:t>Determine residual </a:t>
                </a:r>
              </a:p>
              <a:p>
                <a:pPr marL="114300" indent="0" algn="l"/>
                <a:r>
                  <a:rPr lang="en-US" b="1" dirty="0"/>
                  <a:t>        res(t) </a:t>
                </a:r>
                <a14:m>
                  <m:oMath xmlns:m="http://schemas.openxmlformats.org/officeDocument/2006/math">
                    <m:r>
                      <a:rPr lang="en-US" b="1" i="1" smtClean="0">
                        <a:latin typeface="Cambria Math" panose="02040503050406030204" pitchFamily="18" charset="0"/>
                        <a:ea typeface="Cambria Math" panose="02040503050406030204" pitchFamily="18" charset="0"/>
                      </a:rPr>
                      <m:t>=</m:t>
                    </m:r>
                  </m:oMath>
                </a14:m>
                <a:r>
                  <a:rPr lang="en-US" b="1" dirty="0"/>
                  <a:t> </a:t>
                </a:r>
                <a14:m>
                  <m:oMath xmlns:m="http://schemas.openxmlformats.org/officeDocument/2006/math">
                    <m:r>
                      <a:rPr lang="en-US" b="1" i="1" dirty="0" smtClean="0">
                        <a:latin typeface="Cambria Math" panose="02040503050406030204" pitchFamily="18" charset="0"/>
                      </a:rPr>
                      <m:t>𝒇</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𝒕</m:t>
                        </m:r>
                      </m:e>
                    </m:d>
                    <m:r>
                      <a:rPr lang="en-US" b="1" i="1" dirty="0" smtClean="0">
                        <a:latin typeface="Cambria Math" panose="02040503050406030204" pitchFamily="18" charset="0"/>
                        <a:ea typeface="Cambria Math" panose="02040503050406030204" pitchFamily="18" charset="0"/>
                      </a:rPr>
                      <m:t>−</m:t>
                    </m:r>
                    <m:sSub>
                      <m:sSubPr>
                        <m:ctrlPr>
                          <a:rPr lang="en-US" b="1" i="1" dirty="0" smtClean="0">
                            <a:latin typeface="Cambria Math" panose="02040503050406030204" pitchFamily="18" charset="0"/>
                            <a:ea typeface="Cambria Math" panose="02040503050406030204" pitchFamily="18" charset="0"/>
                          </a:rPr>
                        </m:ctrlPr>
                      </m:sSubPr>
                      <m:e>
                        <m:r>
                          <a:rPr lang="en-US" b="1" i="1" dirty="0" smtClean="0">
                            <a:latin typeface="Cambria Math" panose="02040503050406030204" pitchFamily="18" charset="0"/>
                            <a:ea typeface="Cambria Math" panose="02040503050406030204" pitchFamily="18" charset="0"/>
                          </a:rPr>
                          <m:t>𝑬</m:t>
                        </m:r>
                      </m:e>
                      <m:sub>
                        <m:r>
                          <a:rPr lang="en-US" b="1" i="1" dirty="0" smtClean="0">
                            <a:latin typeface="Cambria Math" panose="02040503050406030204" pitchFamily="18" charset="0"/>
                            <a:ea typeface="Cambria Math" panose="02040503050406030204" pitchFamily="18" charset="0"/>
                          </a:rPr>
                          <m:t>𝒎𝒆𝒂𝒏</m:t>
                        </m:r>
                      </m:sub>
                    </m:sSub>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𝒕</m:t>
                    </m:r>
                    <m:r>
                      <a:rPr lang="en-US" b="1" i="1" dirty="0" smtClean="0">
                        <a:latin typeface="Cambria Math" panose="02040503050406030204" pitchFamily="18" charset="0"/>
                        <a:ea typeface="Cambria Math" panose="02040503050406030204" pitchFamily="18" charset="0"/>
                      </a:rPr>
                      <m:t>)</m:t>
                    </m:r>
                  </m:oMath>
                </a14:m>
                <a:endParaRPr lang="en-US" b="1" dirty="0"/>
              </a:p>
              <a:p>
                <a:pPr marL="114300" indent="0" algn="l"/>
                <a:endParaRPr lang="en-US" dirty="0"/>
              </a:p>
              <a:p>
                <a:pPr marL="114300" indent="0" algn="l"/>
                <a:endParaRPr lang="en-US" b="1" dirty="0"/>
              </a:p>
            </p:txBody>
          </p:sp>
        </mc:Choice>
        <mc:Fallback xmlns="">
          <p:sp>
            <p:nvSpPr>
              <p:cNvPr id="7" name="Subtitle 6">
                <a:extLst>
                  <a:ext uri="{FF2B5EF4-FFF2-40B4-BE49-F238E27FC236}">
                    <a16:creationId xmlns:a16="http://schemas.microsoft.com/office/drawing/2014/main" id="{388E3660-BFD3-C37E-FE82-604D902341F9}"/>
                  </a:ext>
                </a:extLst>
              </p:cNvPr>
              <p:cNvSpPr>
                <a:spLocks noGrp="1" noRot="1" noChangeAspect="1" noMove="1" noResize="1" noEditPoints="1" noAdjustHandles="1" noChangeArrowheads="1" noChangeShapeType="1" noTextEdit="1"/>
              </p:cNvSpPr>
              <p:nvPr>
                <p:ph type="subTitle" idx="5"/>
              </p:nvPr>
            </p:nvSpPr>
            <p:spPr>
              <a:xfrm>
                <a:off x="5188946" y="1189822"/>
                <a:ext cx="3404212" cy="3508653"/>
              </a:xfrm>
              <a:blipFill>
                <a:blip r:embed="rId2"/>
                <a:stretch>
                  <a:fillRect/>
                </a:stretch>
              </a:blipFill>
            </p:spPr>
            <p:txBody>
              <a:bodyPr/>
              <a:lstStyle/>
              <a:p>
                <a:r>
                  <a:rPr lang="en-US">
                    <a:noFill/>
                  </a:rPr>
                  <a:t> </a:t>
                </a:r>
              </a:p>
            </p:txBody>
          </p:sp>
        </mc:Fallback>
      </mc:AlternateContent>
      <p:sp>
        <p:nvSpPr>
          <p:cNvPr id="20" name="Title 19">
            <a:extLst>
              <a:ext uri="{FF2B5EF4-FFF2-40B4-BE49-F238E27FC236}">
                <a16:creationId xmlns:a16="http://schemas.microsoft.com/office/drawing/2014/main" id="{24F0D702-EFC9-7B77-1E8A-F5AFB1FE3B96}"/>
              </a:ext>
            </a:extLst>
          </p:cNvPr>
          <p:cNvSpPr>
            <a:spLocks noGrp="1"/>
          </p:cNvSpPr>
          <p:nvPr>
            <p:ph type="title" idx="21"/>
          </p:nvPr>
        </p:nvSpPr>
        <p:spPr>
          <a:xfrm>
            <a:off x="658420" y="158676"/>
            <a:ext cx="7704000" cy="572700"/>
          </a:xfrm>
        </p:spPr>
        <p:txBody>
          <a:bodyPr/>
          <a:lstStyle/>
          <a:p>
            <a:r>
              <a:rPr lang="en-US" dirty="0"/>
              <a:t>High-level overview</a:t>
            </a:r>
          </a:p>
        </p:txBody>
      </p:sp>
      <p:cxnSp>
        <p:nvCxnSpPr>
          <p:cNvPr id="8" name="Straight Arrow Connector 7">
            <a:extLst>
              <a:ext uri="{FF2B5EF4-FFF2-40B4-BE49-F238E27FC236}">
                <a16:creationId xmlns:a16="http://schemas.microsoft.com/office/drawing/2014/main" id="{260D89DD-D1C3-35FC-91CB-AF0C3D84757F}"/>
              </a:ext>
            </a:extLst>
          </p:cNvPr>
          <p:cNvCxnSpPr/>
          <p:nvPr/>
        </p:nvCxnSpPr>
        <p:spPr>
          <a:xfrm>
            <a:off x="6874525" y="2016087"/>
            <a:ext cx="258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DE328B9-314D-E2A5-15E8-B8C31214B4C2}"/>
              </a:ext>
            </a:extLst>
          </p:cNvPr>
          <p:cNvCxnSpPr/>
          <p:nvPr/>
        </p:nvCxnSpPr>
        <p:spPr>
          <a:xfrm>
            <a:off x="6874525" y="2267639"/>
            <a:ext cx="258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7A9A929-3C17-AA55-6DAD-99AAE36EB294}"/>
              </a:ext>
            </a:extLst>
          </p:cNvPr>
          <p:cNvPicPr>
            <a:picLocks noChangeAspect="1"/>
          </p:cNvPicPr>
          <p:nvPr/>
        </p:nvPicPr>
        <p:blipFill>
          <a:blip r:embed="rId3"/>
          <a:stretch>
            <a:fillRect/>
          </a:stretch>
        </p:blipFill>
        <p:spPr>
          <a:xfrm>
            <a:off x="658420" y="1350856"/>
            <a:ext cx="4365272" cy="3061268"/>
          </a:xfrm>
          <a:prstGeom prst="rect">
            <a:avLst/>
          </a:prstGeom>
        </p:spPr>
      </p:pic>
    </p:spTree>
    <p:extLst>
      <p:ext uri="{BB962C8B-B14F-4D97-AF65-F5344CB8AC3E}">
        <p14:creationId xmlns:p14="http://schemas.microsoft.com/office/powerpoint/2010/main" val="2808580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FE8B9-F3B6-F7A2-8042-4A41254A022B}"/>
              </a:ext>
            </a:extLst>
          </p:cNvPr>
          <p:cNvSpPr>
            <a:spLocks noGrp="1"/>
          </p:cNvSpPr>
          <p:nvPr>
            <p:ph type="title" idx="3"/>
          </p:nvPr>
        </p:nvSpPr>
        <p:spPr>
          <a:xfrm>
            <a:off x="1888199" y="731376"/>
            <a:ext cx="5244441" cy="372900"/>
          </a:xfrm>
        </p:spPr>
        <p:txBody>
          <a:bodyPr/>
          <a:lstStyle/>
          <a:p>
            <a:r>
              <a:rPr lang="en-US" dirty="0"/>
              <a:t>of the one-dimensional univariate EMD</a:t>
            </a:r>
          </a:p>
        </p:txBody>
      </p:sp>
      <mc:AlternateContent xmlns:mc="http://schemas.openxmlformats.org/markup-compatibility/2006" xmlns:a14="http://schemas.microsoft.com/office/drawing/2010/main">
        <mc:Choice Requires="a14">
          <p:sp>
            <p:nvSpPr>
              <p:cNvPr id="7" name="Subtitle 6">
                <a:extLst>
                  <a:ext uri="{FF2B5EF4-FFF2-40B4-BE49-F238E27FC236}">
                    <a16:creationId xmlns:a16="http://schemas.microsoft.com/office/drawing/2014/main" id="{388E3660-BFD3-C37E-FE82-604D902341F9}"/>
                  </a:ext>
                </a:extLst>
              </p:cNvPr>
              <p:cNvSpPr>
                <a:spLocks noGrp="1"/>
              </p:cNvSpPr>
              <p:nvPr>
                <p:ph type="subTitle" idx="5"/>
              </p:nvPr>
            </p:nvSpPr>
            <p:spPr>
              <a:xfrm>
                <a:off x="5188946" y="1189822"/>
                <a:ext cx="3404212" cy="3508653"/>
              </a:xfrm>
            </p:spPr>
            <p:txBody>
              <a:bodyPr/>
              <a:lstStyle/>
              <a:p>
                <a:pPr algn="l">
                  <a:buFont typeface="+mj-lt"/>
                  <a:buAutoNum type="arabicPeriod"/>
                </a:pPr>
                <a:r>
                  <a:rPr lang="en-US" dirty="0">
                    <a:solidFill>
                      <a:schemeClr val="bg2">
                        <a:lumMod val="75000"/>
                      </a:schemeClr>
                    </a:solidFill>
                  </a:rPr>
                  <a:t>Find local extrema of the signal</a:t>
                </a:r>
              </a:p>
              <a:p>
                <a:pPr algn="l">
                  <a:buFont typeface="+mj-lt"/>
                  <a:buAutoNum type="arabicPeriod"/>
                </a:pPr>
                <a:r>
                  <a:rPr lang="en-US" dirty="0">
                    <a:solidFill>
                      <a:schemeClr val="bg2">
                        <a:lumMod val="75000"/>
                      </a:schemeClr>
                    </a:solidFill>
                  </a:rPr>
                  <a:t>Fit maxima and minima to an individual envelope </a:t>
                </a:r>
              </a:p>
              <a:p>
                <a:pPr marL="114300" indent="0" algn="l"/>
                <a:r>
                  <a:rPr lang="en-US" dirty="0">
                    <a:solidFill>
                      <a:schemeClr val="bg2">
                        <a:lumMod val="75000"/>
                      </a:schemeClr>
                    </a:solidFill>
                  </a:rPr>
                  <a:t>        -      maxima          </a:t>
                </a:r>
                <a14:m>
                  <m:oMath xmlns:m="http://schemas.openxmlformats.org/officeDocument/2006/math">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𝑢𝑝</m:t>
                        </m:r>
                      </m:sub>
                    </m:sSub>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𝑡</m:t>
                    </m:r>
                    <m:r>
                      <a:rPr lang="en-US" b="0" i="1" smtClean="0">
                        <a:solidFill>
                          <a:schemeClr val="bg2">
                            <a:lumMod val="75000"/>
                          </a:schemeClr>
                        </a:solidFill>
                        <a:latin typeface="Cambria Math" panose="02040503050406030204" pitchFamily="18" charset="0"/>
                      </a:rPr>
                      <m:t>)</m:t>
                    </m:r>
                  </m:oMath>
                </a14:m>
                <a:endParaRPr lang="en-US" dirty="0">
                  <a:solidFill>
                    <a:schemeClr val="bg2">
                      <a:lumMod val="75000"/>
                    </a:schemeClr>
                  </a:solidFill>
                </a:endParaRPr>
              </a:p>
              <a:p>
                <a:pPr marL="114300" indent="0" algn="l"/>
                <a:r>
                  <a:rPr lang="en-US" dirty="0">
                    <a:solidFill>
                      <a:schemeClr val="bg2">
                        <a:lumMod val="75000"/>
                      </a:schemeClr>
                    </a:solidFill>
                  </a:rPr>
                  <a:t>        -       minima          </a:t>
                </a:r>
                <a14:m>
                  <m:oMath xmlns:m="http://schemas.openxmlformats.org/officeDocument/2006/math">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𝑙𝑜𝑤</m:t>
                        </m:r>
                      </m:sub>
                    </m:sSub>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𝑡</m:t>
                    </m:r>
                    <m:r>
                      <a:rPr lang="en-US" b="0" i="1" smtClean="0">
                        <a:solidFill>
                          <a:schemeClr val="bg2">
                            <a:lumMod val="75000"/>
                          </a:schemeClr>
                        </a:solidFill>
                        <a:latin typeface="Cambria Math" panose="02040503050406030204" pitchFamily="18" charset="0"/>
                      </a:rPr>
                      <m:t>)</m:t>
                    </m:r>
                  </m:oMath>
                </a14:m>
                <a:endParaRPr lang="en-US" b="1" dirty="0">
                  <a:solidFill>
                    <a:schemeClr val="bg2">
                      <a:lumMod val="75000"/>
                    </a:schemeClr>
                  </a:solidFill>
                </a:endParaRPr>
              </a:p>
              <a:p>
                <a:pPr algn="l">
                  <a:buAutoNum type="arabicPeriod" startAt="3"/>
                </a:pPr>
                <a:r>
                  <a:rPr lang="en-US" dirty="0">
                    <a:solidFill>
                      <a:schemeClr val="bg2">
                        <a:lumMod val="75000"/>
                      </a:schemeClr>
                    </a:solidFill>
                  </a:rPr>
                  <a:t>Determine mean of upper and lower envelope </a:t>
                </a:r>
              </a:p>
              <a:p>
                <a:pPr marL="114300" indent="0" algn="l"/>
                <a:r>
                  <a:rPr lang="en-US" dirty="0">
                    <a:solidFill>
                      <a:schemeClr val="bg2">
                        <a:lumMod val="75000"/>
                      </a:schemeClr>
                    </a:solidFill>
                  </a:rPr>
                  <a:t>        </a:t>
                </a:r>
                <a14:m>
                  <m:oMath xmlns:m="http://schemas.openxmlformats.org/officeDocument/2006/math">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𝑚𝑒𝑎𝑛</m:t>
                        </m:r>
                      </m:sub>
                    </m:sSub>
                    <m:d>
                      <m:dPr>
                        <m:ctrlPr>
                          <a:rPr lang="en-US" i="1" smtClean="0">
                            <a:solidFill>
                              <a:schemeClr val="bg2">
                                <a:lumMod val="75000"/>
                              </a:schemeClr>
                            </a:solidFill>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𝑡</m:t>
                        </m:r>
                      </m:e>
                    </m:d>
                    <m:r>
                      <a:rPr lang="en-US" b="0" i="1" smtClean="0">
                        <a:solidFill>
                          <a:schemeClr val="bg2">
                            <a:lumMod val="75000"/>
                          </a:schemeClr>
                        </a:solidFill>
                        <a:latin typeface="Cambria Math" panose="02040503050406030204" pitchFamily="18" charset="0"/>
                      </a:rPr>
                      <m:t>=(</m:t>
                    </m:r>
                    <m:sSub>
                      <m:sSubPr>
                        <m:ctrlPr>
                          <a:rPr lang="en-US" i="1">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𝑢𝑝</m:t>
                        </m:r>
                      </m:sub>
                    </m:sSub>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𝑡</m:t>
                    </m:r>
                    <m:r>
                      <a:rPr lang="en-US" b="0" i="1" smtClean="0">
                        <a:solidFill>
                          <a:schemeClr val="bg2">
                            <a:lumMod val="75000"/>
                          </a:schemeClr>
                        </a:solidFill>
                        <a:latin typeface="Cambria Math" panose="02040503050406030204" pitchFamily="18" charset="0"/>
                      </a:rPr>
                      <m:t>)</m:t>
                    </m:r>
                  </m:oMath>
                </a14:m>
                <a:r>
                  <a:rPr lang="en-US" dirty="0">
                    <a:solidFill>
                      <a:schemeClr val="bg2">
                        <a:lumMod val="75000"/>
                      </a:schemeClr>
                    </a:solidFill>
                  </a:rPr>
                  <a:t> </a:t>
                </a:r>
                <a14:m>
                  <m:oMath xmlns:m="http://schemas.openxmlformats.org/officeDocument/2006/math">
                    <m:r>
                      <a:rPr lang="en-US" b="0" i="1" dirty="0" smtClean="0">
                        <a:solidFill>
                          <a:schemeClr val="bg2">
                            <a:lumMod val="75000"/>
                          </a:schemeClr>
                        </a:solidFill>
                        <a:latin typeface="Cambria Math" panose="02040503050406030204" pitchFamily="18" charset="0"/>
                        <a:ea typeface="Cambria Math" panose="02040503050406030204" pitchFamily="18" charset="0"/>
                      </a:rPr>
                      <m:t>+</m:t>
                    </m:r>
                  </m:oMath>
                </a14:m>
                <a:r>
                  <a:rPr lang="en-US" dirty="0">
                    <a:solidFill>
                      <a:schemeClr val="bg2">
                        <a:lumMod val="75000"/>
                      </a:schemeClr>
                    </a:solidFill>
                  </a:rPr>
                  <a:t> </a:t>
                </a:r>
                <a14:m>
                  <m:oMath xmlns:m="http://schemas.openxmlformats.org/officeDocument/2006/math">
                    <m:d>
                      <m:dPr>
                        <m:begChr m:val=""/>
                        <m:ctrlPr>
                          <a:rPr lang="en-US" i="1" smtClean="0">
                            <a:solidFill>
                              <a:schemeClr val="bg2">
                                <a:lumMod val="75000"/>
                              </a:schemeClr>
                            </a:solidFill>
                            <a:latin typeface="Cambria Math" panose="02040503050406030204" pitchFamily="18" charset="0"/>
                          </a:rPr>
                        </m:ctrlPr>
                      </m:dPr>
                      <m:e>
                        <m:sSub>
                          <m:sSubPr>
                            <m:ctrlPr>
                              <a:rPr lang="en-US" i="1">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𝐸</m:t>
                            </m:r>
                          </m:e>
                          <m:sub>
                            <m:r>
                              <a:rPr lang="en-US" b="0" i="1" smtClean="0">
                                <a:solidFill>
                                  <a:schemeClr val="bg2">
                                    <a:lumMod val="75000"/>
                                  </a:schemeClr>
                                </a:solidFill>
                                <a:latin typeface="Cambria Math" panose="02040503050406030204" pitchFamily="18" charset="0"/>
                              </a:rPr>
                              <m:t>𝑙𝑜𝑤</m:t>
                            </m:r>
                          </m:sub>
                        </m:sSub>
                        <m:r>
                          <a:rPr lang="en-US" b="0" i="1" smtClean="0">
                            <a:solidFill>
                              <a:schemeClr val="bg2">
                                <a:lumMod val="75000"/>
                              </a:schemeClr>
                            </a:solidFill>
                            <a:latin typeface="Cambria Math" panose="02040503050406030204" pitchFamily="18" charset="0"/>
                          </a:rPr>
                          <m:t>(</m:t>
                        </m:r>
                        <m:r>
                          <a:rPr lang="en-US" b="0" i="1" smtClean="0">
                            <a:solidFill>
                              <a:schemeClr val="bg2">
                                <a:lumMod val="75000"/>
                              </a:schemeClr>
                            </a:solidFill>
                            <a:latin typeface="Cambria Math" panose="02040503050406030204" pitchFamily="18" charset="0"/>
                          </a:rPr>
                          <m:t>𝑡</m:t>
                        </m:r>
                        <m:r>
                          <a:rPr lang="en-US" b="0" i="1" smtClean="0">
                            <a:solidFill>
                              <a:schemeClr val="bg2">
                                <a:lumMod val="75000"/>
                              </a:schemeClr>
                            </a:solidFill>
                            <a:latin typeface="Cambria Math" panose="02040503050406030204" pitchFamily="18" charset="0"/>
                          </a:rPr>
                          <m:t>)</m:t>
                        </m:r>
                      </m:e>
                    </m:d>
                  </m:oMath>
                </a14:m>
                <a:r>
                  <a:rPr lang="en-US" dirty="0">
                    <a:solidFill>
                      <a:schemeClr val="bg2">
                        <a:lumMod val="75000"/>
                      </a:schemeClr>
                    </a:solidFill>
                  </a:rPr>
                  <a:t>/2</a:t>
                </a:r>
              </a:p>
              <a:p>
                <a:pPr algn="l">
                  <a:buAutoNum type="arabicPeriod" startAt="4"/>
                </a:pPr>
                <a:r>
                  <a:rPr lang="en-US" dirty="0">
                    <a:solidFill>
                      <a:schemeClr val="bg2">
                        <a:lumMod val="75000"/>
                      </a:schemeClr>
                    </a:solidFill>
                  </a:rPr>
                  <a:t>Determine residual </a:t>
                </a:r>
              </a:p>
              <a:p>
                <a:pPr marL="114300" indent="0" algn="l"/>
                <a:r>
                  <a:rPr lang="en-US" dirty="0">
                    <a:solidFill>
                      <a:schemeClr val="bg2">
                        <a:lumMod val="75000"/>
                      </a:schemeClr>
                    </a:solidFill>
                  </a:rPr>
                  <a:t>        res(t) </a:t>
                </a:r>
                <a14:m>
                  <m:oMath xmlns:m="http://schemas.openxmlformats.org/officeDocument/2006/math">
                    <m:r>
                      <a:rPr lang="en-US" b="0" i="1" smtClean="0">
                        <a:solidFill>
                          <a:schemeClr val="bg2">
                            <a:lumMod val="75000"/>
                          </a:schemeClr>
                        </a:solidFill>
                        <a:latin typeface="Cambria Math" panose="02040503050406030204" pitchFamily="18" charset="0"/>
                        <a:ea typeface="Cambria Math" panose="02040503050406030204" pitchFamily="18" charset="0"/>
                      </a:rPr>
                      <m:t>=</m:t>
                    </m:r>
                  </m:oMath>
                </a14:m>
                <a:r>
                  <a:rPr lang="en-US" dirty="0">
                    <a:solidFill>
                      <a:schemeClr val="bg2">
                        <a:lumMod val="75000"/>
                      </a:schemeClr>
                    </a:solidFill>
                  </a:rPr>
                  <a:t> </a:t>
                </a:r>
                <a14:m>
                  <m:oMath xmlns:m="http://schemas.openxmlformats.org/officeDocument/2006/math">
                    <m:r>
                      <a:rPr lang="en-US" b="0" i="1" dirty="0" smtClean="0">
                        <a:solidFill>
                          <a:schemeClr val="bg2">
                            <a:lumMod val="75000"/>
                          </a:schemeClr>
                        </a:solidFill>
                        <a:latin typeface="Cambria Math" panose="02040503050406030204" pitchFamily="18" charset="0"/>
                      </a:rPr>
                      <m:t>𝑓</m:t>
                    </m:r>
                    <m:d>
                      <m:dPr>
                        <m:ctrlPr>
                          <a:rPr lang="en-US" i="1" dirty="0" smtClean="0">
                            <a:solidFill>
                              <a:schemeClr val="bg2">
                                <a:lumMod val="75000"/>
                              </a:schemeClr>
                            </a:solidFill>
                            <a:latin typeface="Cambria Math" panose="02040503050406030204" pitchFamily="18" charset="0"/>
                          </a:rPr>
                        </m:ctrlPr>
                      </m:dPr>
                      <m:e>
                        <m:r>
                          <a:rPr lang="en-US" b="0" i="1" dirty="0" smtClean="0">
                            <a:solidFill>
                              <a:schemeClr val="bg2">
                                <a:lumMod val="75000"/>
                              </a:schemeClr>
                            </a:solidFill>
                            <a:latin typeface="Cambria Math" panose="02040503050406030204" pitchFamily="18" charset="0"/>
                          </a:rPr>
                          <m:t>𝑡</m:t>
                        </m:r>
                      </m:e>
                    </m:d>
                    <m:r>
                      <a:rPr lang="en-US" b="0" i="1" dirty="0" smtClean="0">
                        <a:solidFill>
                          <a:schemeClr val="bg2">
                            <a:lumMod val="75000"/>
                          </a:schemeClr>
                        </a:solidFill>
                        <a:latin typeface="Cambria Math" panose="02040503050406030204" pitchFamily="18" charset="0"/>
                        <a:ea typeface="Cambria Math" panose="02040503050406030204" pitchFamily="18" charset="0"/>
                      </a:rPr>
                      <m:t>−</m:t>
                    </m:r>
                    <m:sSub>
                      <m:sSubPr>
                        <m:ctrlPr>
                          <a:rPr lang="en-US" i="1" dirty="0" smtClean="0">
                            <a:solidFill>
                              <a:schemeClr val="bg2">
                                <a:lumMod val="75000"/>
                              </a:schemeClr>
                            </a:solidFill>
                            <a:latin typeface="Cambria Math" panose="02040503050406030204" pitchFamily="18" charset="0"/>
                            <a:ea typeface="Cambria Math" panose="02040503050406030204" pitchFamily="18" charset="0"/>
                          </a:rPr>
                        </m:ctrlPr>
                      </m:sSubPr>
                      <m:e>
                        <m:r>
                          <a:rPr lang="en-US" b="0" i="1" dirty="0" smtClean="0">
                            <a:solidFill>
                              <a:schemeClr val="bg2">
                                <a:lumMod val="75000"/>
                              </a:schemeClr>
                            </a:solidFill>
                            <a:latin typeface="Cambria Math" panose="02040503050406030204" pitchFamily="18" charset="0"/>
                            <a:ea typeface="Cambria Math" panose="02040503050406030204" pitchFamily="18" charset="0"/>
                          </a:rPr>
                          <m:t>𝐸</m:t>
                        </m:r>
                      </m:e>
                      <m:sub>
                        <m:r>
                          <a:rPr lang="en-US" b="0" i="1" dirty="0" smtClean="0">
                            <a:solidFill>
                              <a:schemeClr val="bg2">
                                <a:lumMod val="75000"/>
                              </a:schemeClr>
                            </a:solidFill>
                            <a:latin typeface="Cambria Math" panose="02040503050406030204" pitchFamily="18" charset="0"/>
                            <a:ea typeface="Cambria Math" panose="02040503050406030204" pitchFamily="18" charset="0"/>
                          </a:rPr>
                          <m:t>𝑚𝑒𝑎𝑛</m:t>
                        </m:r>
                      </m:sub>
                    </m:sSub>
                    <m:r>
                      <a:rPr lang="en-US" b="0" i="1" dirty="0" smtClean="0">
                        <a:solidFill>
                          <a:schemeClr val="bg2">
                            <a:lumMod val="75000"/>
                          </a:schemeClr>
                        </a:solidFill>
                        <a:latin typeface="Cambria Math" panose="02040503050406030204" pitchFamily="18" charset="0"/>
                        <a:ea typeface="Cambria Math" panose="02040503050406030204" pitchFamily="18" charset="0"/>
                      </a:rPr>
                      <m:t>(</m:t>
                    </m:r>
                    <m:r>
                      <a:rPr lang="en-US" b="0" i="1" dirty="0" smtClean="0">
                        <a:solidFill>
                          <a:schemeClr val="bg2">
                            <a:lumMod val="75000"/>
                          </a:schemeClr>
                        </a:solidFill>
                        <a:latin typeface="Cambria Math" panose="02040503050406030204" pitchFamily="18" charset="0"/>
                        <a:ea typeface="Cambria Math" panose="02040503050406030204" pitchFamily="18" charset="0"/>
                      </a:rPr>
                      <m:t>𝑡</m:t>
                    </m:r>
                    <m:r>
                      <a:rPr lang="en-US" b="0" i="1" dirty="0" smtClean="0">
                        <a:solidFill>
                          <a:schemeClr val="bg2">
                            <a:lumMod val="75000"/>
                          </a:schemeClr>
                        </a:solidFill>
                        <a:latin typeface="Cambria Math" panose="02040503050406030204" pitchFamily="18" charset="0"/>
                        <a:ea typeface="Cambria Math" panose="02040503050406030204" pitchFamily="18" charset="0"/>
                      </a:rPr>
                      <m:t>)</m:t>
                    </m:r>
                  </m:oMath>
                </a14:m>
                <a:endParaRPr lang="en-US" dirty="0">
                  <a:solidFill>
                    <a:schemeClr val="bg2">
                      <a:lumMod val="75000"/>
                    </a:schemeClr>
                  </a:solidFill>
                </a:endParaRPr>
              </a:p>
              <a:p>
                <a:pPr algn="l">
                  <a:buAutoNum type="arabicPeriod" startAt="5"/>
                </a:pPr>
                <a:r>
                  <a:rPr lang="en-US" b="1" dirty="0"/>
                  <a:t>Check </a:t>
                </a:r>
                <a:r>
                  <a:rPr lang="en-US" b="1" dirty="0">
                    <a:solidFill>
                      <a:schemeClr val="accent1"/>
                    </a:solidFill>
                  </a:rPr>
                  <a:t>stopping criterion</a:t>
                </a:r>
              </a:p>
              <a:p>
                <a:pPr marL="114300" indent="0" algn="l"/>
                <a:r>
                  <a:rPr lang="en-US" b="1" dirty="0"/>
                  <a:t>         </a:t>
                </a:r>
                <a14:m>
                  <m:oMath xmlns:m="http://schemas.openxmlformats.org/officeDocument/2006/math">
                    <m:nary>
                      <m:naryPr>
                        <m:chr m:val="∑"/>
                        <m:limLoc m:val="subSup"/>
                        <m:supHide m:val="on"/>
                        <m:ctrlPr>
                          <a:rPr lang="en-US" b="1" i="1" smtClean="0">
                            <a:latin typeface="Cambria Math" panose="02040503050406030204" pitchFamily="18" charset="0"/>
                          </a:rPr>
                        </m:ctrlPr>
                      </m:naryPr>
                      <m:sub>
                        <m:r>
                          <m:rPr>
                            <m:brk m:alnAt="9"/>
                          </m:rPr>
                          <a:rPr lang="en-US" b="1" i="1" smtClean="0">
                            <a:latin typeface="Cambria Math" panose="02040503050406030204" pitchFamily="18" charset="0"/>
                          </a:rPr>
                          <m:t>𝒕</m:t>
                        </m:r>
                      </m:sub>
                      <m:sup/>
                      <m:e>
                        <m:f>
                          <m:fPr>
                            <m:ctrlPr>
                              <a:rPr lang="en-US" b="1" i="1" smtClean="0">
                                <a:latin typeface="Cambria Math" panose="02040503050406030204" pitchFamily="18" charset="0"/>
                              </a:rPr>
                            </m:ctrlPr>
                          </m:fPr>
                          <m:num>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𝒓𝒆𝒔</m:t>
                                </m:r>
                                <m:d>
                                  <m:dPr>
                                    <m:ctrlPr>
                                      <a:rPr lang="en-US" b="1" i="1">
                                        <a:latin typeface="Cambria Math" panose="02040503050406030204" pitchFamily="18" charset="0"/>
                                      </a:rPr>
                                    </m:ctrlPr>
                                  </m:dPr>
                                  <m:e>
                                    <m:r>
                                      <a:rPr lang="en-US" b="1" i="1" smtClean="0">
                                        <a:latin typeface="Cambria Math" panose="02040503050406030204" pitchFamily="18" charset="0"/>
                                      </a:rPr>
                                      <m:t>𝒕</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d>
                                  <m:dPr>
                                    <m:ctrlPr>
                                      <a:rPr lang="en-US" b="1"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𝒕</m:t>
                                    </m:r>
                                  </m:e>
                                </m:d>
                                <m:r>
                                  <a:rPr lang="en-US" b="1" i="1" smtClean="0">
                                    <a:latin typeface="Cambria Math" panose="02040503050406030204" pitchFamily="18" charset="0"/>
                                    <a:ea typeface="Cambria Math" panose="02040503050406030204" pitchFamily="18" charset="0"/>
                                  </a:rPr>
                                  <m:t>)</m:t>
                                </m:r>
                              </m:e>
                              <m:sup>
                                <m:r>
                                  <a:rPr lang="en-US" b="1" i="1" smtClean="0">
                                    <a:latin typeface="Cambria Math" panose="02040503050406030204" pitchFamily="18" charset="0"/>
                                    <a:ea typeface="Cambria Math" panose="02040503050406030204" pitchFamily="18" charset="0"/>
                                  </a:rPr>
                                  <m:t>𝟐</m:t>
                                </m:r>
                              </m:sup>
                            </m:sSup>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m:t>
                                </m:r>
                              </m:e>
                              <m:sup>
                                <m:r>
                                  <a:rPr lang="en-US" b="1" i="1" smtClean="0">
                                    <a:latin typeface="Cambria Math" panose="02040503050406030204" pitchFamily="18" charset="0"/>
                                  </a:rPr>
                                  <m:t>𝟐</m:t>
                                </m:r>
                              </m:sup>
                            </m:sSup>
                          </m:den>
                        </m:f>
                      </m:e>
                    </m:nary>
                    <m:r>
                      <a:rPr lang="en-US" b="1" i="1" smtClean="0">
                        <a:latin typeface="Cambria Math" panose="02040503050406030204" pitchFamily="18" charset="0"/>
                        <a:ea typeface="Cambria Math" panose="02040503050406030204" pitchFamily="18" charset="0"/>
                      </a:rPr>
                      <m:t>&lt;</m:t>
                    </m:r>
                    <m:r>
                      <a:rPr lang="en-US" b="1" i="1" smtClean="0">
                        <a:latin typeface="Cambria Math" panose="02040503050406030204" pitchFamily="18" charset="0"/>
                        <a:ea typeface="Cambria Math" panose="02040503050406030204" pitchFamily="18" charset="0"/>
                      </a:rPr>
                      <m:t>𝝐</m:t>
                    </m:r>
                  </m:oMath>
                </a14:m>
                <a:endParaRPr lang="en-US" b="1" dirty="0"/>
              </a:p>
              <a:p>
                <a:pPr marL="114300" indent="0" algn="l"/>
                <a:endParaRPr lang="en-US" dirty="0"/>
              </a:p>
              <a:p>
                <a:pPr marL="114300" indent="0" algn="l"/>
                <a:endParaRPr lang="en-US" b="1" dirty="0"/>
              </a:p>
            </p:txBody>
          </p:sp>
        </mc:Choice>
        <mc:Fallback xmlns="">
          <p:sp>
            <p:nvSpPr>
              <p:cNvPr id="7" name="Subtitle 6">
                <a:extLst>
                  <a:ext uri="{FF2B5EF4-FFF2-40B4-BE49-F238E27FC236}">
                    <a16:creationId xmlns:a16="http://schemas.microsoft.com/office/drawing/2014/main" id="{388E3660-BFD3-C37E-FE82-604D902341F9}"/>
                  </a:ext>
                </a:extLst>
              </p:cNvPr>
              <p:cNvSpPr>
                <a:spLocks noGrp="1" noRot="1" noChangeAspect="1" noMove="1" noResize="1" noEditPoints="1" noAdjustHandles="1" noChangeArrowheads="1" noChangeShapeType="1" noTextEdit="1"/>
              </p:cNvSpPr>
              <p:nvPr>
                <p:ph type="subTitle" idx="5"/>
              </p:nvPr>
            </p:nvSpPr>
            <p:spPr>
              <a:xfrm>
                <a:off x="5188946" y="1189822"/>
                <a:ext cx="3404212" cy="3508653"/>
              </a:xfrm>
              <a:blipFill>
                <a:blip r:embed="rId2"/>
                <a:stretch>
                  <a:fillRect/>
                </a:stretch>
              </a:blipFill>
            </p:spPr>
            <p:txBody>
              <a:bodyPr/>
              <a:lstStyle/>
              <a:p>
                <a:r>
                  <a:rPr lang="en-US">
                    <a:noFill/>
                  </a:rPr>
                  <a:t> </a:t>
                </a:r>
              </a:p>
            </p:txBody>
          </p:sp>
        </mc:Fallback>
      </mc:AlternateContent>
      <p:sp>
        <p:nvSpPr>
          <p:cNvPr id="20" name="Title 19">
            <a:extLst>
              <a:ext uri="{FF2B5EF4-FFF2-40B4-BE49-F238E27FC236}">
                <a16:creationId xmlns:a16="http://schemas.microsoft.com/office/drawing/2014/main" id="{24F0D702-EFC9-7B77-1E8A-F5AFB1FE3B96}"/>
              </a:ext>
            </a:extLst>
          </p:cNvPr>
          <p:cNvSpPr>
            <a:spLocks noGrp="1"/>
          </p:cNvSpPr>
          <p:nvPr>
            <p:ph type="title" idx="21"/>
          </p:nvPr>
        </p:nvSpPr>
        <p:spPr>
          <a:xfrm>
            <a:off x="658420" y="158676"/>
            <a:ext cx="7704000" cy="572700"/>
          </a:xfrm>
        </p:spPr>
        <p:txBody>
          <a:bodyPr/>
          <a:lstStyle/>
          <a:p>
            <a:r>
              <a:rPr lang="en-US" dirty="0"/>
              <a:t>High-level overview</a:t>
            </a:r>
          </a:p>
        </p:txBody>
      </p:sp>
      <p:cxnSp>
        <p:nvCxnSpPr>
          <p:cNvPr id="8" name="Straight Arrow Connector 7">
            <a:extLst>
              <a:ext uri="{FF2B5EF4-FFF2-40B4-BE49-F238E27FC236}">
                <a16:creationId xmlns:a16="http://schemas.microsoft.com/office/drawing/2014/main" id="{260D89DD-D1C3-35FC-91CB-AF0C3D84757F}"/>
              </a:ext>
            </a:extLst>
          </p:cNvPr>
          <p:cNvCxnSpPr/>
          <p:nvPr/>
        </p:nvCxnSpPr>
        <p:spPr>
          <a:xfrm>
            <a:off x="6874525" y="2016087"/>
            <a:ext cx="258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DE328B9-314D-E2A5-15E8-B8C31214B4C2}"/>
              </a:ext>
            </a:extLst>
          </p:cNvPr>
          <p:cNvCxnSpPr/>
          <p:nvPr/>
        </p:nvCxnSpPr>
        <p:spPr>
          <a:xfrm>
            <a:off x="6874525" y="2267639"/>
            <a:ext cx="258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7A9A929-3C17-AA55-6DAD-99AAE36EB294}"/>
              </a:ext>
            </a:extLst>
          </p:cNvPr>
          <p:cNvPicPr>
            <a:picLocks noChangeAspect="1"/>
          </p:cNvPicPr>
          <p:nvPr/>
        </p:nvPicPr>
        <p:blipFill>
          <a:blip r:embed="rId3"/>
          <a:stretch>
            <a:fillRect/>
          </a:stretch>
        </p:blipFill>
        <p:spPr>
          <a:xfrm>
            <a:off x="658419" y="1350856"/>
            <a:ext cx="4354255" cy="3061268"/>
          </a:xfrm>
          <a:prstGeom prst="rect">
            <a:avLst/>
          </a:prstGeom>
        </p:spPr>
      </p:pic>
    </p:spTree>
    <p:extLst>
      <p:ext uri="{BB962C8B-B14F-4D97-AF65-F5344CB8AC3E}">
        <p14:creationId xmlns:p14="http://schemas.microsoft.com/office/powerpoint/2010/main" val="1199380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FE8B9-F3B6-F7A2-8042-4A41254A022B}"/>
              </a:ext>
            </a:extLst>
          </p:cNvPr>
          <p:cNvSpPr>
            <a:spLocks noGrp="1"/>
          </p:cNvSpPr>
          <p:nvPr>
            <p:ph type="title" idx="3"/>
          </p:nvPr>
        </p:nvSpPr>
        <p:spPr>
          <a:xfrm>
            <a:off x="1888199" y="731376"/>
            <a:ext cx="5244441" cy="372900"/>
          </a:xfrm>
        </p:spPr>
        <p:txBody>
          <a:bodyPr/>
          <a:lstStyle/>
          <a:p>
            <a:r>
              <a:rPr lang="en-US" dirty="0"/>
              <a:t>of the one-dimensional univariate EMD</a:t>
            </a:r>
          </a:p>
        </p:txBody>
      </p:sp>
      <mc:AlternateContent xmlns:mc="http://schemas.openxmlformats.org/markup-compatibility/2006" xmlns:a14="http://schemas.microsoft.com/office/drawing/2010/main">
        <mc:Choice Requires="a14">
          <p:sp>
            <p:nvSpPr>
              <p:cNvPr id="7" name="Subtitle 6">
                <a:extLst>
                  <a:ext uri="{FF2B5EF4-FFF2-40B4-BE49-F238E27FC236}">
                    <a16:creationId xmlns:a16="http://schemas.microsoft.com/office/drawing/2014/main" id="{388E3660-BFD3-C37E-FE82-604D902341F9}"/>
                  </a:ext>
                </a:extLst>
              </p:cNvPr>
              <p:cNvSpPr>
                <a:spLocks noGrp="1"/>
              </p:cNvSpPr>
              <p:nvPr>
                <p:ph type="subTitle" idx="5"/>
              </p:nvPr>
            </p:nvSpPr>
            <p:spPr>
              <a:xfrm>
                <a:off x="5188946" y="1189822"/>
                <a:ext cx="3404212" cy="3508653"/>
              </a:xfrm>
            </p:spPr>
            <p:txBody>
              <a:bodyPr/>
              <a:lstStyle/>
              <a:p>
                <a:pPr algn="l">
                  <a:buFont typeface="+mj-lt"/>
                  <a:buAutoNum type="arabicPeriod"/>
                </a:pPr>
                <a:r>
                  <a:rPr lang="en-US" dirty="0">
                    <a:solidFill>
                      <a:schemeClr val="bg2"/>
                    </a:solidFill>
                  </a:rPr>
                  <a:t>Find local extrema of the signal</a:t>
                </a:r>
              </a:p>
              <a:p>
                <a:pPr algn="l">
                  <a:buFont typeface="+mj-lt"/>
                  <a:buAutoNum type="arabicPeriod"/>
                </a:pPr>
                <a:r>
                  <a:rPr lang="en-US" dirty="0">
                    <a:solidFill>
                      <a:schemeClr val="bg2"/>
                    </a:solidFill>
                  </a:rPr>
                  <a:t>Fit maxima and minima to an individual envelope </a:t>
                </a:r>
              </a:p>
              <a:p>
                <a:pPr marL="114300" indent="0" algn="l"/>
                <a:r>
                  <a:rPr lang="en-US" dirty="0">
                    <a:solidFill>
                      <a:schemeClr val="bg2"/>
                    </a:solidFill>
                  </a:rPr>
                  <a:t>        -      maxima          </a:t>
                </a:r>
                <a14:m>
                  <m:oMath xmlns:m="http://schemas.openxmlformats.org/officeDocument/2006/math">
                    <m:sSub>
                      <m:sSubPr>
                        <m:ctrlPr>
                          <a:rPr lang="en-US"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𝐸</m:t>
                        </m:r>
                      </m:e>
                      <m:sub>
                        <m:r>
                          <a:rPr lang="en-US" b="0" i="1" smtClean="0">
                            <a:solidFill>
                              <a:schemeClr val="bg2"/>
                            </a:solidFill>
                            <a:latin typeface="Cambria Math" panose="02040503050406030204" pitchFamily="18" charset="0"/>
                          </a:rPr>
                          <m:t>𝑢𝑝</m:t>
                        </m:r>
                      </m:sub>
                    </m:sSub>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m:t>
                    </m:r>
                  </m:oMath>
                </a14:m>
                <a:endParaRPr lang="en-US" dirty="0">
                  <a:solidFill>
                    <a:schemeClr val="bg2"/>
                  </a:solidFill>
                </a:endParaRPr>
              </a:p>
              <a:p>
                <a:pPr marL="114300" indent="0" algn="l"/>
                <a:r>
                  <a:rPr lang="en-US" dirty="0">
                    <a:solidFill>
                      <a:schemeClr val="bg2"/>
                    </a:solidFill>
                  </a:rPr>
                  <a:t>        -       minima          </a:t>
                </a:r>
                <a14:m>
                  <m:oMath xmlns:m="http://schemas.openxmlformats.org/officeDocument/2006/math">
                    <m:sSub>
                      <m:sSubPr>
                        <m:ctrlPr>
                          <a:rPr lang="en-US"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𝐸</m:t>
                        </m:r>
                      </m:e>
                      <m:sub>
                        <m:r>
                          <a:rPr lang="en-US" b="0" i="1" smtClean="0">
                            <a:solidFill>
                              <a:schemeClr val="bg2"/>
                            </a:solidFill>
                            <a:latin typeface="Cambria Math" panose="02040503050406030204" pitchFamily="18" charset="0"/>
                          </a:rPr>
                          <m:t>𝑙𝑜𝑤</m:t>
                        </m:r>
                      </m:sub>
                    </m:sSub>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m:t>
                    </m:r>
                  </m:oMath>
                </a14:m>
                <a:endParaRPr lang="en-US" dirty="0">
                  <a:solidFill>
                    <a:schemeClr val="bg2"/>
                  </a:solidFill>
                </a:endParaRPr>
              </a:p>
              <a:p>
                <a:pPr algn="l">
                  <a:buAutoNum type="arabicPeriod" startAt="3"/>
                </a:pPr>
                <a:r>
                  <a:rPr lang="en-US" dirty="0">
                    <a:solidFill>
                      <a:schemeClr val="bg2"/>
                    </a:solidFill>
                  </a:rPr>
                  <a:t>Determine mean of upper and lower envelope </a:t>
                </a:r>
              </a:p>
              <a:p>
                <a:pPr marL="114300" indent="0" algn="l"/>
                <a:r>
                  <a:rPr lang="en-US" dirty="0">
                    <a:solidFill>
                      <a:schemeClr val="bg2"/>
                    </a:solidFill>
                  </a:rPr>
                  <a:t>        </a:t>
                </a:r>
                <a14:m>
                  <m:oMath xmlns:m="http://schemas.openxmlformats.org/officeDocument/2006/math">
                    <m:sSub>
                      <m:sSubPr>
                        <m:ctrlPr>
                          <a:rPr lang="en-US"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𝐸</m:t>
                        </m:r>
                      </m:e>
                      <m:sub>
                        <m:r>
                          <a:rPr lang="en-US" b="0" i="1" smtClean="0">
                            <a:solidFill>
                              <a:schemeClr val="bg2"/>
                            </a:solidFill>
                            <a:latin typeface="Cambria Math" panose="02040503050406030204" pitchFamily="18" charset="0"/>
                          </a:rPr>
                          <m:t>𝑚𝑒𝑎𝑛</m:t>
                        </m:r>
                      </m:sub>
                    </m:sSub>
                    <m:d>
                      <m:dPr>
                        <m:ctrlPr>
                          <a:rPr lang="en-US"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𝑡</m:t>
                        </m:r>
                      </m:e>
                    </m:d>
                    <m:r>
                      <a:rPr lang="en-US" b="0"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𝐸</m:t>
                        </m:r>
                      </m:e>
                      <m:sub>
                        <m:r>
                          <a:rPr lang="en-US" b="0" i="1" smtClean="0">
                            <a:solidFill>
                              <a:schemeClr val="bg2"/>
                            </a:solidFill>
                            <a:latin typeface="Cambria Math" panose="02040503050406030204" pitchFamily="18" charset="0"/>
                          </a:rPr>
                          <m:t>𝑢𝑝</m:t>
                        </m:r>
                      </m:sub>
                    </m:sSub>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m:t>
                    </m:r>
                  </m:oMath>
                </a14:m>
                <a:r>
                  <a:rPr lang="en-US" dirty="0">
                    <a:solidFill>
                      <a:schemeClr val="bg2"/>
                    </a:solidFill>
                  </a:rPr>
                  <a:t> </a:t>
                </a:r>
                <a14:m>
                  <m:oMath xmlns:m="http://schemas.openxmlformats.org/officeDocument/2006/math">
                    <m:r>
                      <a:rPr lang="en-US" b="0" i="1" dirty="0" smtClean="0">
                        <a:solidFill>
                          <a:schemeClr val="bg2"/>
                        </a:solidFill>
                        <a:latin typeface="Cambria Math" panose="02040503050406030204" pitchFamily="18" charset="0"/>
                        <a:ea typeface="Cambria Math" panose="02040503050406030204" pitchFamily="18" charset="0"/>
                      </a:rPr>
                      <m:t>+</m:t>
                    </m:r>
                  </m:oMath>
                </a14:m>
                <a:r>
                  <a:rPr lang="en-US" dirty="0">
                    <a:solidFill>
                      <a:schemeClr val="bg2"/>
                    </a:solidFill>
                  </a:rPr>
                  <a:t> </a:t>
                </a:r>
                <a14:m>
                  <m:oMath xmlns:m="http://schemas.openxmlformats.org/officeDocument/2006/math">
                    <m:d>
                      <m:dPr>
                        <m:begChr m:val=""/>
                        <m:ctrlPr>
                          <a:rPr lang="en-US" i="1" smtClean="0">
                            <a:solidFill>
                              <a:schemeClr val="bg2"/>
                            </a:solidFill>
                            <a:latin typeface="Cambria Math" panose="02040503050406030204" pitchFamily="18" charset="0"/>
                          </a:rPr>
                        </m:ctrlPr>
                      </m:dPr>
                      <m:e>
                        <m:sSub>
                          <m:sSubPr>
                            <m:ctrlPr>
                              <a:rPr lang="en-US" i="1">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𝐸</m:t>
                            </m:r>
                          </m:e>
                          <m:sub>
                            <m:r>
                              <a:rPr lang="en-US" b="0" i="1" smtClean="0">
                                <a:solidFill>
                                  <a:schemeClr val="bg2"/>
                                </a:solidFill>
                                <a:latin typeface="Cambria Math" panose="02040503050406030204" pitchFamily="18" charset="0"/>
                              </a:rPr>
                              <m:t>𝑙𝑜𝑤</m:t>
                            </m:r>
                          </m:sub>
                        </m:sSub>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m:t>
                        </m:r>
                      </m:e>
                    </m:d>
                  </m:oMath>
                </a14:m>
                <a:r>
                  <a:rPr lang="en-US" dirty="0">
                    <a:solidFill>
                      <a:schemeClr val="bg2"/>
                    </a:solidFill>
                  </a:rPr>
                  <a:t>/2</a:t>
                </a:r>
              </a:p>
              <a:p>
                <a:pPr algn="l">
                  <a:buAutoNum type="arabicPeriod" startAt="4"/>
                </a:pPr>
                <a:r>
                  <a:rPr lang="en-US" dirty="0">
                    <a:solidFill>
                      <a:schemeClr val="bg2"/>
                    </a:solidFill>
                  </a:rPr>
                  <a:t>Determine residual </a:t>
                </a:r>
              </a:p>
              <a:p>
                <a:pPr marL="114300" indent="0" algn="l"/>
                <a:r>
                  <a:rPr lang="en-US" dirty="0">
                    <a:solidFill>
                      <a:schemeClr val="bg2"/>
                    </a:solidFill>
                  </a:rPr>
                  <a:t>        res(t) </a:t>
                </a:r>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r>
                  <a:rPr lang="en-US" dirty="0">
                    <a:solidFill>
                      <a:schemeClr val="bg2"/>
                    </a:solidFill>
                  </a:rPr>
                  <a:t> </a:t>
                </a:r>
                <a14:m>
                  <m:oMath xmlns:m="http://schemas.openxmlformats.org/officeDocument/2006/math">
                    <m:r>
                      <a:rPr lang="en-US" b="0" i="1" dirty="0" smtClean="0">
                        <a:solidFill>
                          <a:schemeClr val="bg2"/>
                        </a:solidFill>
                        <a:latin typeface="Cambria Math" panose="02040503050406030204" pitchFamily="18" charset="0"/>
                      </a:rPr>
                      <m:t>𝑓</m:t>
                    </m:r>
                    <m:d>
                      <m:dPr>
                        <m:ctrlPr>
                          <a:rPr lang="en-US" i="1" dirty="0" smtClean="0">
                            <a:solidFill>
                              <a:schemeClr val="bg2"/>
                            </a:solidFill>
                            <a:latin typeface="Cambria Math" panose="02040503050406030204" pitchFamily="18" charset="0"/>
                          </a:rPr>
                        </m:ctrlPr>
                      </m:dPr>
                      <m:e>
                        <m:r>
                          <a:rPr lang="en-US" b="0" i="1" dirty="0" smtClean="0">
                            <a:solidFill>
                              <a:schemeClr val="bg2"/>
                            </a:solidFill>
                            <a:latin typeface="Cambria Math" panose="02040503050406030204" pitchFamily="18" charset="0"/>
                          </a:rPr>
                          <m:t>𝑡</m:t>
                        </m:r>
                      </m:e>
                    </m:d>
                    <m:r>
                      <a:rPr lang="en-US" b="0" i="1" dirty="0" smtClean="0">
                        <a:solidFill>
                          <a:schemeClr val="bg2"/>
                        </a:solidFill>
                        <a:latin typeface="Cambria Math" panose="02040503050406030204" pitchFamily="18" charset="0"/>
                        <a:ea typeface="Cambria Math" panose="02040503050406030204" pitchFamily="18" charset="0"/>
                      </a:rPr>
                      <m:t>−</m:t>
                    </m:r>
                    <m:sSub>
                      <m:sSubPr>
                        <m:ctrlPr>
                          <a:rPr lang="en-US" i="1" dirty="0" smtClean="0">
                            <a:solidFill>
                              <a:schemeClr val="bg2"/>
                            </a:solidFill>
                            <a:latin typeface="Cambria Math" panose="02040503050406030204" pitchFamily="18" charset="0"/>
                            <a:ea typeface="Cambria Math" panose="02040503050406030204" pitchFamily="18" charset="0"/>
                          </a:rPr>
                        </m:ctrlPr>
                      </m:sSubPr>
                      <m:e>
                        <m:r>
                          <a:rPr lang="en-US" b="0" i="1" dirty="0" smtClean="0">
                            <a:solidFill>
                              <a:schemeClr val="bg2"/>
                            </a:solidFill>
                            <a:latin typeface="Cambria Math" panose="02040503050406030204" pitchFamily="18" charset="0"/>
                            <a:ea typeface="Cambria Math" panose="02040503050406030204" pitchFamily="18" charset="0"/>
                          </a:rPr>
                          <m:t>𝐸</m:t>
                        </m:r>
                      </m:e>
                      <m:sub>
                        <m:r>
                          <a:rPr lang="en-US" b="0" i="1" dirty="0" smtClean="0">
                            <a:solidFill>
                              <a:schemeClr val="bg2"/>
                            </a:solidFill>
                            <a:latin typeface="Cambria Math" panose="02040503050406030204" pitchFamily="18" charset="0"/>
                            <a:ea typeface="Cambria Math" panose="02040503050406030204" pitchFamily="18" charset="0"/>
                          </a:rPr>
                          <m:t>𝑚𝑒𝑎𝑛</m:t>
                        </m:r>
                      </m:sub>
                    </m:sSub>
                    <m:r>
                      <a:rPr lang="en-US" b="0" i="1" dirty="0" smtClean="0">
                        <a:solidFill>
                          <a:schemeClr val="bg2"/>
                        </a:solidFill>
                        <a:latin typeface="Cambria Math" panose="02040503050406030204" pitchFamily="18" charset="0"/>
                        <a:ea typeface="Cambria Math" panose="02040503050406030204" pitchFamily="18" charset="0"/>
                      </a:rPr>
                      <m:t>(</m:t>
                    </m:r>
                    <m:r>
                      <a:rPr lang="en-US" b="0" i="1" dirty="0" smtClean="0">
                        <a:solidFill>
                          <a:schemeClr val="bg2"/>
                        </a:solidFill>
                        <a:latin typeface="Cambria Math" panose="02040503050406030204" pitchFamily="18" charset="0"/>
                        <a:ea typeface="Cambria Math" panose="02040503050406030204" pitchFamily="18" charset="0"/>
                      </a:rPr>
                      <m:t>𝑡</m:t>
                    </m:r>
                    <m:r>
                      <a:rPr lang="en-US" b="0" i="1" dirty="0" smtClean="0">
                        <a:solidFill>
                          <a:schemeClr val="bg2"/>
                        </a:solidFill>
                        <a:latin typeface="Cambria Math" panose="02040503050406030204" pitchFamily="18" charset="0"/>
                        <a:ea typeface="Cambria Math" panose="02040503050406030204" pitchFamily="18" charset="0"/>
                      </a:rPr>
                      <m:t>)</m:t>
                    </m:r>
                  </m:oMath>
                </a14:m>
                <a:endParaRPr lang="en-US" dirty="0">
                  <a:solidFill>
                    <a:schemeClr val="bg2"/>
                  </a:solidFill>
                </a:endParaRPr>
              </a:p>
              <a:p>
                <a:pPr algn="l">
                  <a:buAutoNum type="arabicPeriod" startAt="5"/>
                </a:pPr>
                <a:r>
                  <a:rPr lang="en-US" b="1" dirty="0">
                    <a:solidFill>
                      <a:schemeClr val="tx1"/>
                    </a:solidFill>
                  </a:rPr>
                  <a:t>Check </a:t>
                </a:r>
                <a:r>
                  <a:rPr lang="en-US" b="1" dirty="0">
                    <a:solidFill>
                      <a:schemeClr val="accent1"/>
                    </a:solidFill>
                  </a:rPr>
                  <a:t>stopping criterion</a:t>
                </a:r>
              </a:p>
              <a:p>
                <a:pPr marL="114300" indent="0" algn="l"/>
                <a:r>
                  <a:rPr lang="en-US" b="1" dirty="0">
                    <a:solidFill>
                      <a:schemeClr val="tx1"/>
                    </a:solidFill>
                  </a:rPr>
                  <a:t>         </a:t>
                </a:r>
                <a14:m>
                  <m:oMath xmlns:m="http://schemas.openxmlformats.org/officeDocument/2006/math">
                    <m:nary>
                      <m:naryPr>
                        <m:chr m:val="∑"/>
                        <m:limLoc m:val="subSup"/>
                        <m:supHide m:val="on"/>
                        <m:ctrlPr>
                          <a:rPr lang="en-US" b="1" i="1" smtClean="0">
                            <a:solidFill>
                              <a:schemeClr val="tx1"/>
                            </a:solidFill>
                            <a:latin typeface="Cambria Math" panose="02040503050406030204" pitchFamily="18" charset="0"/>
                          </a:rPr>
                        </m:ctrlPr>
                      </m:naryPr>
                      <m:sub>
                        <m:r>
                          <m:rPr>
                            <m:brk m:alnAt="9"/>
                          </m:rPr>
                          <a:rPr lang="en-US" b="1" i="1" smtClean="0">
                            <a:solidFill>
                              <a:schemeClr val="tx1"/>
                            </a:solidFill>
                            <a:latin typeface="Cambria Math" panose="02040503050406030204" pitchFamily="18" charset="0"/>
                          </a:rPr>
                          <m:t>𝒕</m:t>
                        </m:r>
                      </m:sub>
                      <m:sup/>
                      <m:e>
                        <m:f>
                          <m:fPr>
                            <m:ctrlPr>
                              <a:rPr lang="en-US" b="1" i="1" smtClean="0">
                                <a:solidFill>
                                  <a:schemeClr val="tx1"/>
                                </a:solidFill>
                                <a:latin typeface="Cambria Math" panose="02040503050406030204" pitchFamily="18" charset="0"/>
                              </a:rPr>
                            </m:ctrlPr>
                          </m:fPr>
                          <m:num>
                            <m:sSup>
                              <m:sSupPr>
                                <m:ctrlPr>
                                  <a:rPr lang="en-US" b="1" i="1" smtClean="0">
                                    <a:solidFill>
                                      <a:schemeClr val="tx1"/>
                                    </a:solidFill>
                                    <a:latin typeface="Cambria Math" panose="02040503050406030204" pitchFamily="18" charset="0"/>
                                    <a:ea typeface="Cambria Math" panose="02040503050406030204" pitchFamily="18" charset="0"/>
                                  </a:rPr>
                                </m:ctrlPr>
                              </m:sSupPr>
                              <m:e>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𝒓𝒆𝒔</m:t>
                                </m:r>
                                <m:d>
                                  <m:dPr>
                                    <m:ctrlPr>
                                      <a:rPr lang="en-US" b="1" i="1">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𝒕</m:t>
                                    </m:r>
                                  </m:e>
                                </m:d>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𝒇</m:t>
                                </m:r>
                                <m:d>
                                  <m:dPr>
                                    <m:ctrlPr>
                                      <a:rPr lang="en-US" b="1" i="1">
                                        <a:solidFill>
                                          <a:schemeClr val="tx1"/>
                                        </a:solidFill>
                                        <a:latin typeface="Cambria Math" panose="02040503050406030204" pitchFamily="18" charset="0"/>
                                        <a:ea typeface="Cambria Math" panose="02040503050406030204" pitchFamily="18" charset="0"/>
                                      </a:rPr>
                                    </m:ctrlPr>
                                  </m:dPr>
                                  <m:e>
                                    <m:r>
                                      <a:rPr lang="en-US" b="1" i="1" smtClean="0">
                                        <a:solidFill>
                                          <a:schemeClr val="tx1"/>
                                        </a:solidFill>
                                        <a:latin typeface="Cambria Math" panose="02040503050406030204" pitchFamily="18" charset="0"/>
                                        <a:ea typeface="Cambria Math" panose="02040503050406030204" pitchFamily="18" charset="0"/>
                                      </a:rPr>
                                      <m:t>𝒕</m:t>
                                    </m:r>
                                  </m:e>
                                </m:d>
                                <m:r>
                                  <a:rPr lang="en-US" b="1" i="1" smtClean="0">
                                    <a:solidFill>
                                      <a:schemeClr val="tx1"/>
                                    </a:solidFill>
                                    <a:latin typeface="Cambria Math" panose="02040503050406030204" pitchFamily="18" charset="0"/>
                                    <a:ea typeface="Cambria Math" panose="02040503050406030204" pitchFamily="18" charset="0"/>
                                  </a:rPr>
                                  <m:t>)</m:t>
                                </m:r>
                              </m:e>
                              <m:sup>
                                <m:r>
                                  <a:rPr lang="en-US" b="1" i="1" smtClean="0">
                                    <a:solidFill>
                                      <a:schemeClr val="tx1"/>
                                    </a:solidFill>
                                    <a:latin typeface="Cambria Math" panose="02040503050406030204" pitchFamily="18" charset="0"/>
                                    <a:ea typeface="Cambria Math" panose="02040503050406030204" pitchFamily="18" charset="0"/>
                                  </a:rPr>
                                  <m:t>𝟐</m:t>
                                </m:r>
                              </m:sup>
                            </m:sSup>
                          </m:num>
                          <m:den>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𝒇</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𝒕</m:t>
                                </m:r>
                                <m:r>
                                  <a:rPr lang="en-US" b="1" i="1" smtClean="0">
                                    <a:solidFill>
                                      <a:schemeClr val="tx1"/>
                                    </a:solidFill>
                                    <a:latin typeface="Cambria Math" panose="02040503050406030204" pitchFamily="18" charset="0"/>
                                  </a:rPr>
                                  <m:t>)</m:t>
                                </m:r>
                              </m:e>
                              <m:sup>
                                <m:r>
                                  <a:rPr lang="en-US" b="1" i="1" smtClean="0">
                                    <a:solidFill>
                                      <a:schemeClr val="tx1"/>
                                    </a:solidFill>
                                    <a:latin typeface="Cambria Math" panose="02040503050406030204" pitchFamily="18" charset="0"/>
                                  </a:rPr>
                                  <m:t>𝟐</m:t>
                                </m:r>
                              </m:sup>
                            </m:sSup>
                          </m:den>
                        </m:f>
                      </m:e>
                    </m:nary>
                    <m:r>
                      <a:rPr lang="en-US" b="1" i="1" smtClean="0">
                        <a:solidFill>
                          <a:schemeClr val="tx1"/>
                        </a:solidFill>
                        <a:latin typeface="Cambria Math" panose="02040503050406030204" pitchFamily="18" charset="0"/>
                        <a:ea typeface="Cambria Math" panose="02040503050406030204" pitchFamily="18" charset="0"/>
                      </a:rPr>
                      <m:t>&lt;</m:t>
                    </m:r>
                    <m:r>
                      <a:rPr lang="en-US" b="1" i="1" smtClean="0">
                        <a:solidFill>
                          <a:schemeClr val="tx1"/>
                        </a:solidFill>
                        <a:latin typeface="Cambria Math" panose="02040503050406030204" pitchFamily="18" charset="0"/>
                        <a:ea typeface="Cambria Math" panose="02040503050406030204" pitchFamily="18" charset="0"/>
                      </a:rPr>
                      <m:t>𝝐</m:t>
                    </m:r>
                  </m:oMath>
                </a14:m>
                <a:endParaRPr lang="en-US" b="1" dirty="0">
                  <a:solidFill>
                    <a:schemeClr val="tx1"/>
                  </a:solidFill>
                </a:endParaRPr>
              </a:p>
              <a:p>
                <a:pPr marL="114300" indent="0" algn="l"/>
                <a:endParaRPr lang="en-US" b="1" dirty="0"/>
              </a:p>
              <a:p>
                <a:pPr marL="114300" indent="0" algn="l"/>
                <a:endParaRPr lang="en-US" b="1" dirty="0"/>
              </a:p>
            </p:txBody>
          </p:sp>
        </mc:Choice>
        <mc:Fallback xmlns="">
          <p:sp>
            <p:nvSpPr>
              <p:cNvPr id="7" name="Subtitle 6">
                <a:extLst>
                  <a:ext uri="{FF2B5EF4-FFF2-40B4-BE49-F238E27FC236}">
                    <a16:creationId xmlns:a16="http://schemas.microsoft.com/office/drawing/2014/main" id="{388E3660-BFD3-C37E-FE82-604D902341F9}"/>
                  </a:ext>
                </a:extLst>
              </p:cNvPr>
              <p:cNvSpPr>
                <a:spLocks noGrp="1" noRot="1" noChangeAspect="1" noMove="1" noResize="1" noEditPoints="1" noAdjustHandles="1" noChangeArrowheads="1" noChangeShapeType="1" noTextEdit="1"/>
              </p:cNvSpPr>
              <p:nvPr>
                <p:ph type="subTitle" idx="5"/>
              </p:nvPr>
            </p:nvSpPr>
            <p:spPr>
              <a:xfrm>
                <a:off x="5188946" y="1189822"/>
                <a:ext cx="3404212" cy="3508653"/>
              </a:xfrm>
              <a:blipFill>
                <a:blip r:embed="rId2"/>
                <a:stretch>
                  <a:fillRect/>
                </a:stretch>
              </a:blipFill>
            </p:spPr>
            <p:txBody>
              <a:bodyPr/>
              <a:lstStyle/>
              <a:p>
                <a:r>
                  <a:rPr lang="en-US">
                    <a:noFill/>
                  </a:rPr>
                  <a:t> </a:t>
                </a:r>
              </a:p>
            </p:txBody>
          </p:sp>
        </mc:Fallback>
      </mc:AlternateContent>
      <p:sp>
        <p:nvSpPr>
          <p:cNvPr id="20" name="Title 19">
            <a:extLst>
              <a:ext uri="{FF2B5EF4-FFF2-40B4-BE49-F238E27FC236}">
                <a16:creationId xmlns:a16="http://schemas.microsoft.com/office/drawing/2014/main" id="{24F0D702-EFC9-7B77-1E8A-F5AFB1FE3B96}"/>
              </a:ext>
            </a:extLst>
          </p:cNvPr>
          <p:cNvSpPr>
            <a:spLocks noGrp="1"/>
          </p:cNvSpPr>
          <p:nvPr>
            <p:ph type="title" idx="21"/>
          </p:nvPr>
        </p:nvSpPr>
        <p:spPr>
          <a:xfrm>
            <a:off x="658420" y="158676"/>
            <a:ext cx="7704000" cy="572700"/>
          </a:xfrm>
        </p:spPr>
        <p:txBody>
          <a:bodyPr/>
          <a:lstStyle/>
          <a:p>
            <a:r>
              <a:rPr lang="en-US" dirty="0"/>
              <a:t>High-level overview</a:t>
            </a:r>
          </a:p>
        </p:txBody>
      </p:sp>
      <p:cxnSp>
        <p:nvCxnSpPr>
          <p:cNvPr id="8" name="Straight Arrow Connector 7">
            <a:extLst>
              <a:ext uri="{FF2B5EF4-FFF2-40B4-BE49-F238E27FC236}">
                <a16:creationId xmlns:a16="http://schemas.microsoft.com/office/drawing/2014/main" id="{260D89DD-D1C3-35FC-91CB-AF0C3D84757F}"/>
              </a:ext>
            </a:extLst>
          </p:cNvPr>
          <p:cNvCxnSpPr/>
          <p:nvPr/>
        </p:nvCxnSpPr>
        <p:spPr>
          <a:xfrm>
            <a:off x="6874525" y="2016087"/>
            <a:ext cx="258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DE328B9-314D-E2A5-15E8-B8C31214B4C2}"/>
              </a:ext>
            </a:extLst>
          </p:cNvPr>
          <p:cNvCxnSpPr/>
          <p:nvPr/>
        </p:nvCxnSpPr>
        <p:spPr>
          <a:xfrm>
            <a:off x="6874525" y="2267639"/>
            <a:ext cx="258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31EB473-7F73-0A2F-D41A-A38E8D34F95D}"/>
              </a:ext>
            </a:extLst>
          </p:cNvPr>
          <p:cNvSpPr txBox="1"/>
          <p:nvPr/>
        </p:nvSpPr>
        <p:spPr>
          <a:xfrm>
            <a:off x="793214" y="1399142"/>
            <a:ext cx="2919470" cy="523220"/>
          </a:xfrm>
          <a:prstGeom prst="rect">
            <a:avLst/>
          </a:prstGeom>
          <a:noFill/>
        </p:spPr>
        <p:txBody>
          <a:bodyPr wrap="square" rtlCol="0">
            <a:spAutoFit/>
          </a:bodyPr>
          <a:lstStyle/>
          <a:p>
            <a:r>
              <a:rPr lang="en-US" dirty="0">
                <a:solidFill>
                  <a:srgbClr val="0070C0"/>
                </a:solidFill>
                <a:latin typeface="Karla" pitchFamily="2" charset="0"/>
              </a:rPr>
              <a:t>Iterate until residual possesses IMF characteristics</a:t>
            </a:r>
          </a:p>
        </p:txBody>
      </p:sp>
      <p:cxnSp>
        <p:nvCxnSpPr>
          <p:cNvPr id="11" name="Straight Connector 10">
            <a:extLst>
              <a:ext uri="{FF2B5EF4-FFF2-40B4-BE49-F238E27FC236}">
                <a16:creationId xmlns:a16="http://schemas.microsoft.com/office/drawing/2014/main" id="{5A59C148-D57E-EAE3-6E39-D24CD291A9CD}"/>
              </a:ext>
            </a:extLst>
          </p:cNvPr>
          <p:cNvCxnSpPr>
            <a:cxnSpLocks/>
          </p:cNvCxnSpPr>
          <p:nvPr/>
        </p:nvCxnSpPr>
        <p:spPr>
          <a:xfrm>
            <a:off x="7916237" y="3591499"/>
            <a:ext cx="676921" cy="0"/>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ACBE659-1920-0233-0691-E3A4E4EB4314}"/>
              </a:ext>
            </a:extLst>
          </p:cNvPr>
          <p:cNvCxnSpPr/>
          <p:nvPr/>
        </p:nvCxnSpPr>
        <p:spPr>
          <a:xfrm flipV="1">
            <a:off x="8593158" y="1399142"/>
            <a:ext cx="0" cy="219235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5D46F7C-D68D-246E-D8FC-E69FAEEBF196}"/>
              </a:ext>
            </a:extLst>
          </p:cNvPr>
          <p:cNvCxnSpPr/>
          <p:nvPr/>
        </p:nvCxnSpPr>
        <p:spPr>
          <a:xfrm flipH="1">
            <a:off x="8362420" y="1399142"/>
            <a:ext cx="230738"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27EA4F-C5DC-563B-CE85-194C90876F76}"/>
              </a:ext>
            </a:extLst>
          </p:cNvPr>
          <p:cNvSpPr txBox="1"/>
          <p:nvPr/>
        </p:nvSpPr>
        <p:spPr>
          <a:xfrm>
            <a:off x="7916237" y="3605858"/>
            <a:ext cx="814939" cy="276999"/>
          </a:xfrm>
          <a:prstGeom prst="rect">
            <a:avLst/>
          </a:prstGeom>
          <a:noFill/>
        </p:spPr>
        <p:txBody>
          <a:bodyPr wrap="square" rtlCol="0">
            <a:spAutoFit/>
          </a:bodyPr>
          <a:lstStyle/>
          <a:p>
            <a:r>
              <a:rPr lang="en-US" sz="1200" i="1" dirty="0">
                <a:solidFill>
                  <a:srgbClr val="0070C0"/>
                </a:solidFill>
                <a:latin typeface="Karla" pitchFamily="2" charset="0"/>
              </a:rPr>
              <a:t>If false</a:t>
            </a:r>
          </a:p>
        </p:txBody>
      </p:sp>
      <p:sp>
        <p:nvSpPr>
          <p:cNvPr id="18" name="TextBox 17">
            <a:extLst>
              <a:ext uri="{FF2B5EF4-FFF2-40B4-BE49-F238E27FC236}">
                <a16:creationId xmlns:a16="http://schemas.microsoft.com/office/drawing/2014/main" id="{ED5164DD-5148-093A-A95E-8790B3EB3DB1}"/>
              </a:ext>
            </a:extLst>
          </p:cNvPr>
          <p:cNvSpPr txBox="1"/>
          <p:nvPr/>
        </p:nvSpPr>
        <p:spPr>
          <a:xfrm>
            <a:off x="8191043" y="1079370"/>
            <a:ext cx="676912" cy="276999"/>
          </a:xfrm>
          <a:prstGeom prst="rect">
            <a:avLst/>
          </a:prstGeom>
          <a:noFill/>
        </p:spPr>
        <p:txBody>
          <a:bodyPr wrap="square" rtlCol="0">
            <a:spAutoFit/>
          </a:bodyPr>
          <a:lstStyle/>
          <a:p>
            <a:r>
              <a:rPr lang="en-US" sz="1200" i="1" dirty="0">
                <a:solidFill>
                  <a:srgbClr val="0070C0"/>
                </a:solidFill>
                <a:latin typeface="Karla" pitchFamily="2" charset="0"/>
              </a:rPr>
              <a:t>res(t)</a:t>
            </a:r>
          </a:p>
        </p:txBody>
      </p:sp>
      <p:cxnSp>
        <p:nvCxnSpPr>
          <p:cNvPr id="23" name="Straight Connector 22">
            <a:extLst>
              <a:ext uri="{FF2B5EF4-FFF2-40B4-BE49-F238E27FC236}">
                <a16:creationId xmlns:a16="http://schemas.microsoft.com/office/drawing/2014/main" id="{7DF114D8-EA13-7006-DCBF-A5A4E7A2655A}"/>
              </a:ext>
            </a:extLst>
          </p:cNvPr>
          <p:cNvCxnSpPr/>
          <p:nvPr/>
        </p:nvCxnSpPr>
        <p:spPr>
          <a:xfrm flipH="1">
            <a:off x="4914149" y="3591499"/>
            <a:ext cx="395981"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042BAB3-E3B6-C07C-0932-3E386A732501}"/>
              </a:ext>
            </a:extLst>
          </p:cNvPr>
          <p:cNvCxnSpPr/>
          <p:nvPr/>
        </p:nvCxnSpPr>
        <p:spPr>
          <a:xfrm flipV="1">
            <a:off x="4914149" y="1399142"/>
            <a:ext cx="0" cy="219235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F1CEF2E-54D5-9766-8EE3-6BC24389F142}"/>
              </a:ext>
            </a:extLst>
          </p:cNvPr>
          <p:cNvCxnSpPr>
            <a:cxnSpLocks/>
          </p:cNvCxnSpPr>
          <p:nvPr/>
        </p:nvCxnSpPr>
        <p:spPr>
          <a:xfrm>
            <a:off x="4914149" y="1399142"/>
            <a:ext cx="395981"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B58FDB9-39E0-D1A6-E8C4-F064D31513E0}"/>
              </a:ext>
            </a:extLst>
          </p:cNvPr>
          <p:cNvSpPr txBox="1"/>
          <p:nvPr/>
        </p:nvSpPr>
        <p:spPr>
          <a:xfrm>
            <a:off x="4792338" y="3605858"/>
            <a:ext cx="1410158" cy="276999"/>
          </a:xfrm>
          <a:prstGeom prst="rect">
            <a:avLst/>
          </a:prstGeom>
          <a:noFill/>
        </p:spPr>
        <p:txBody>
          <a:bodyPr wrap="square" rtlCol="0">
            <a:spAutoFit/>
          </a:bodyPr>
          <a:lstStyle/>
          <a:p>
            <a:r>
              <a:rPr lang="en-US" sz="1200" i="1" dirty="0">
                <a:solidFill>
                  <a:srgbClr val="00B050"/>
                </a:solidFill>
                <a:latin typeface="Karla" pitchFamily="2" charset="0"/>
              </a:rPr>
              <a:t>If true</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44315F-8491-1899-44DB-3FA6C9461D25}"/>
                  </a:ext>
                </a:extLst>
              </p:cNvPr>
              <p:cNvSpPr txBox="1"/>
              <p:nvPr/>
            </p:nvSpPr>
            <p:spPr>
              <a:xfrm>
                <a:off x="4057278" y="1122143"/>
                <a:ext cx="1586416" cy="276999"/>
              </a:xfrm>
              <a:prstGeom prst="rect">
                <a:avLst/>
              </a:prstGeom>
              <a:noFill/>
            </p:spPr>
            <p:txBody>
              <a:bodyPr wrap="square" rtlCol="0">
                <a:spAutoFit/>
              </a:bodyPr>
              <a:lstStyle/>
              <a:p>
                <a:r>
                  <a:rPr lang="en-US" sz="1200" dirty="0">
                    <a:solidFill>
                      <a:srgbClr val="00B050"/>
                    </a:solidFill>
                    <a:latin typeface="Karla" pitchFamily="2" charset="0"/>
                  </a:rPr>
                  <a:t>f(t)       f(t)</a:t>
                </a:r>
                <a14:m>
                  <m:oMath xmlns:m="http://schemas.openxmlformats.org/officeDocument/2006/math">
                    <m:r>
                      <a:rPr lang="en-US" sz="1200" i="1" smtClean="0">
                        <a:solidFill>
                          <a:srgbClr val="00B050"/>
                        </a:solidFill>
                        <a:latin typeface="Cambria Math" panose="02040503050406030204" pitchFamily="18" charset="0"/>
                        <a:ea typeface="Cambria Math" panose="02040503050406030204" pitchFamily="18" charset="0"/>
                      </a:rPr>
                      <m:t>−</m:t>
                    </m:r>
                    <m:sSub>
                      <m:sSubPr>
                        <m:ctrlPr>
                          <a:rPr lang="en-US" sz="1200" i="1" smtClean="0">
                            <a:solidFill>
                              <a:srgbClr val="00B050"/>
                            </a:solidFill>
                            <a:latin typeface="Cambria Math" panose="02040503050406030204" pitchFamily="18" charset="0"/>
                            <a:ea typeface="Cambria Math" panose="02040503050406030204" pitchFamily="18" charset="0"/>
                          </a:rPr>
                        </m:ctrlPr>
                      </m:sSubPr>
                      <m:e>
                        <m:r>
                          <a:rPr lang="en-US" sz="1200" b="0" i="1" smtClean="0">
                            <a:solidFill>
                              <a:srgbClr val="00B050"/>
                            </a:solidFill>
                            <a:latin typeface="Cambria Math" panose="02040503050406030204" pitchFamily="18" charset="0"/>
                            <a:ea typeface="Cambria Math" panose="02040503050406030204" pitchFamily="18" charset="0"/>
                          </a:rPr>
                          <m:t>𝑖𝑚𝑓</m:t>
                        </m:r>
                      </m:e>
                      <m:sub>
                        <m:r>
                          <a:rPr lang="en-US" sz="1200" b="0" i="1" smtClean="0">
                            <a:solidFill>
                              <a:srgbClr val="00B050"/>
                            </a:solidFill>
                            <a:latin typeface="Cambria Math" panose="02040503050406030204" pitchFamily="18" charset="0"/>
                            <a:ea typeface="Cambria Math" panose="02040503050406030204" pitchFamily="18" charset="0"/>
                          </a:rPr>
                          <m:t>1</m:t>
                        </m:r>
                      </m:sub>
                    </m:sSub>
                    <m:r>
                      <a:rPr lang="en-US" sz="1200" b="0" i="1" smtClean="0">
                        <a:solidFill>
                          <a:srgbClr val="00B050"/>
                        </a:solidFill>
                        <a:latin typeface="Cambria Math" panose="02040503050406030204" pitchFamily="18" charset="0"/>
                        <a:ea typeface="Cambria Math" panose="02040503050406030204" pitchFamily="18" charset="0"/>
                      </a:rPr>
                      <m:t>(</m:t>
                    </m:r>
                    <m:r>
                      <a:rPr lang="en-US" sz="1200" b="0" i="1" smtClean="0">
                        <a:solidFill>
                          <a:srgbClr val="00B050"/>
                        </a:solidFill>
                        <a:latin typeface="Cambria Math" panose="02040503050406030204" pitchFamily="18" charset="0"/>
                        <a:ea typeface="Cambria Math" panose="02040503050406030204" pitchFamily="18" charset="0"/>
                      </a:rPr>
                      <m:t>𝑡</m:t>
                    </m:r>
                    <m:r>
                      <a:rPr lang="en-US" sz="1200" b="0" i="1" smtClean="0">
                        <a:solidFill>
                          <a:srgbClr val="00B050"/>
                        </a:solidFill>
                        <a:latin typeface="Cambria Math" panose="02040503050406030204" pitchFamily="18" charset="0"/>
                        <a:ea typeface="Cambria Math" panose="02040503050406030204" pitchFamily="18" charset="0"/>
                      </a:rPr>
                      <m:t>)</m:t>
                    </m:r>
                  </m:oMath>
                </a14:m>
                <a:endParaRPr lang="en-US" sz="1200" dirty="0">
                  <a:solidFill>
                    <a:srgbClr val="00B050"/>
                  </a:solidFill>
                  <a:latin typeface="Karla" pitchFamily="2" charset="0"/>
                </a:endParaRPr>
              </a:p>
            </p:txBody>
          </p:sp>
        </mc:Choice>
        <mc:Fallback xmlns="">
          <p:sp>
            <p:nvSpPr>
              <p:cNvPr id="32" name="TextBox 31">
                <a:extLst>
                  <a:ext uri="{FF2B5EF4-FFF2-40B4-BE49-F238E27FC236}">
                    <a16:creationId xmlns:a16="http://schemas.microsoft.com/office/drawing/2014/main" id="{E344315F-8491-1899-44DB-3FA6C9461D25}"/>
                  </a:ext>
                </a:extLst>
              </p:cNvPr>
              <p:cNvSpPr txBox="1">
                <a:spLocks noRot="1" noChangeAspect="1" noMove="1" noResize="1" noEditPoints="1" noAdjustHandles="1" noChangeArrowheads="1" noChangeShapeType="1" noTextEdit="1"/>
              </p:cNvSpPr>
              <p:nvPr/>
            </p:nvSpPr>
            <p:spPr>
              <a:xfrm>
                <a:off x="4057278" y="1122143"/>
                <a:ext cx="1586416" cy="276999"/>
              </a:xfrm>
              <a:prstGeom prst="rect">
                <a:avLst/>
              </a:prstGeom>
              <a:blipFill>
                <a:blip r:embed="rId3"/>
                <a:stretch>
                  <a:fillRect l="-385" b="-15217"/>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F5FBCE91-B86E-08D2-2A90-95DEE809F10C}"/>
              </a:ext>
            </a:extLst>
          </p:cNvPr>
          <p:cNvCxnSpPr>
            <a:cxnSpLocks/>
          </p:cNvCxnSpPr>
          <p:nvPr/>
        </p:nvCxnSpPr>
        <p:spPr>
          <a:xfrm flipH="1">
            <a:off x="4406747" y="1266940"/>
            <a:ext cx="165253"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77C23E-490C-B5BA-C544-1A2B39D3BC41}"/>
              </a:ext>
            </a:extLst>
          </p:cNvPr>
          <p:cNvSpPr txBox="1"/>
          <p:nvPr/>
        </p:nvSpPr>
        <p:spPr>
          <a:xfrm>
            <a:off x="793214" y="2048530"/>
            <a:ext cx="2919470" cy="523220"/>
          </a:xfrm>
          <a:prstGeom prst="rect">
            <a:avLst/>
          </a:prstGeom>
          <a:noFill/>
        </p:spPr>
        <p:txBody>
          <a:bodyPr wrap="square" rtlCol="0">
            <a:spAutoFit/>
          </a:bodyPr>
          <a:lstStyle/>
          <a:p>
            <a:r>
              <a:rPr lang="en-US" dirty="0">
                <a:solidFill>
                  <a:srgbClr val="00B050"/>
                </a:solidFill>
                <a:latin typeface="Karla" pitchFamily="2" charset="0"/>
              </a:rPr>
              <a:t>Iterate until all IMFs are extracted from the signal</a:t>
            </a:r>
          </a:p>
        </p:txBody>
      </p:sp>
      <p:sp>
        <p:nvSpPr>
          <p:cNvPr id="40" name="TextBox 39">
            <a:extLst>
              <a:ext uri="{FF2B5EF4-FFF2-40B4-BE49-F238E27FC236}">
                <a16:creationId xmlns:a16="http://schemas.microsoft.com/office/drawing/2014/main" id="{D9C7E369-75B3-D0AE-70D5-59F4830446F3}"/>
              </a:ext>
            </a:extLst>
          </p:cNvPr>
          <p:cNvSpPr txBox="1"/>
          <p:nvPr/>
        </p:nvSpPr>
        <p:spPr>
          <a:xfrm>
            <a:off x="748522" y="2851807"/>
            <a:ext cx="3481330" cy="738664"/>
          </a:xfrm>
          <a:prstGeom prst="rect">
            <a:avLst/>
          </a:prstGeom>
          <a:noFill/>
        </p:spPr>
        <p:txBody>
          <a:bodyPr wrap="square" rtlCol="0">
            <a:spAutoFit/>
          </a:bodyPr>
          <a:lstStyle/>
          <a:p>
            <a:r>
              <a:rPr lang="en-US" dirty="0">
                <a:solidFill>
                  <a:schemeClr val="tx1"/>
                </a:solidFill>
                <a:latin typeface="Karla" pitchFamily="2" charset="0"/>
              </a:rPr>
              <a:t>When do we stop the decomposition? </a:t>
            </a:r>
          </a:p>
          <a:p>
            <a:r>
              <a:rPr lang="en-US" dirty="0">
                <a:solidFill>
                  <a:schemeClr val="tx1"/>
                </a:solidFill>
                <a:latin typeface="Karla" pitchFamily="2" charset="0"/>
              </a:rPr>
              <a:t>It stops when the residual approach a monotonic function</a:t>
            </a:r>
          </a:p>
        </p:txBody>
      </p:sp>
    </p:spTree>
    <p:extLst>
      <p:ext uri="{BB962C8B-B14F-4D97-AF65-F5344CB8AC3E}">
        <p14:creationId xmlns:p14="http://schemas.microsoft.com/office/powerpoint/2010/main" val="2760660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562BF-4976-4553-6C1F-D0B111F2A856}"/>
              </a:ext>
            </a:extLst>
          </p:cNvPr>
          <p:cNvSpPr>
            <a:spLocks noGrp="1"/>
          </p:cNvSpPr>
          <p:nvPr>
            <p:ph type="title"/>
          </p:nvPr>
        </p:nvSpPr>
        <p:spPr>
          <a:xfrm>
            <a:off x="720000" y="1365984"/>
            <a:ext cx="2295600" cy="800400"/>
          </a:xfrm>
        </p:spPr>
        <p:txBody>
          <a:bodyPr/>
          <a:lstStyle/>
          <a:p>
            <a:r>
              <a:rPr lang="en-US" dirty="0"/>
              <a:t>Principle:</a:t>
            </a:r>
          </a:p>
        </p:txBody>
      </p:sp>
      <p:sp>
        <p:nvSpPr>
          <p:cNvPr id="3" name="Subtitle 2">
            <a:extLst>
              <a:ext uri="{FF2B5EF4-FFF2-40B4-BE49-F238E27FC236}">
                <a16:creationId xmlns:a16="http://schemas.microsoft.com/office/drawing/2014/main" id="{0D649307-46AB-9C17-FB4B-E500804CA4FC}"/>
              </a:ext>
            </a:extLst>
          </p:cNvPr>
          <p:cNvSpPr>
            <a:spLocks noGrp="1"/>
          </p:cNvSpPr>
          <p:nvPr>
            <p:ph type="subTitle" idx="1"/>
          </p:nvPr>
        </p:nvSpPr>
        <p:spPr>
          <a:xfrm>
            <a:off x="962777" y="1766184"/>
            <a:ext cx="6643301" cy="1092856"/>
          </a:xfrm>
        </p:spPr>
        <p:txBody>
          <a:bodyPr/>
          <a:lstStyle/>
          <a:p>
            <a:pPr algn="l"/>
            <a:r>
              <a:rPr lang="en-US" dirty="0"/>
              <a:t>Deep Learning-Based Autoencoders are a class of neural networks designed for learning efficient </a:t>
            </a:r>
            <a:r>
              <a:rPr lang="en-US" dirty="0" err="1"/>
              <a:t>codings</a:t>
            </a:r>
            <a:r>
              <a:rPr lang="fa-IR" dirty="0"/>
              <a:t> </a:t>
            </a:r>
            <a:r>
              <a:rPr lang="en-US" dirty="0"/>
              <a:t>by training the network to ignore signal</a:t>
            </a:r>
            <a:r>
              <a:rPr lang="fa-IR" dirty="0"/>
              <a:t> </a:t>
            </a:r>
            <a:r>
              <a:rPr lang="en-US" dirty="0"/>
              <a:t>"noise." DAEs are trained to reconstruct the input from a corrupted</a:t>
            </a:r>
            <a:r>
              <a:rPr lang="fa-IR" dirty="0"/>
              <a:t> </a:t>
            </a:r>
            <a:r>
              <a:rPr lang="en-US" dirty="0"/>
              <a:t>version, thereby learning to filter out the noise.</a:t>
            </a:r>
          </a:p>
        </p:txBody>
      </p:sp>
      <p:sp>
        <p:nvSpPr>
          <p:cNvPr id="6" name="Title 5">
            <a:extLst>
              <a:ext uri="{FF2B5EF4-FFF2-40B4-BE49-F238E27FC236}">
                <a16:creationId xmlns:a16="http://schemas.microsoft.com/office/drawing/2014/main" id="{3DF21044-F9CC-D3F8-475A-2AFF18AF9529}"/>
              </a:ext>
            </a:extLst>
          </p:cNvPr>
          <p:cNvSpPr>
            <a:spLocks noGrp="1"/>
          </p:cNvSpPr>
          <p:nvPr>
            <p:ph type="title" idx="4"/>
          </p:nvPr>
        </p:nvSpPr>
        <p:spPr>
          <a:xfrm>
            <a:off x="962777" y="2853257"/>
            <a:ext cx="2295600" cy="365451"/>
          </a:xfrm>
        </p:spPr>
        <p:txBody>
          <a:bodyPr/>
          <a:lstStyle/>
          <a:p>
            <a:r>
              <a:rPr lang="en-US" dirty="0"/>
              <a:t>Effectiveness:</a:t>
            </a:r>
          </a:p>
        </p:txBody>
      </p:sp>
      <p:sp>
        <p:nvSpPr>
          <p:cNvPr id="7" name="Subtitle 6">
            <a:extLst>
              <a:ext uri="{FF2B5EF4-FFF2-40B4-BE49-F238E27FC236}">
                <a16:creationId xmlns:a16="http://schemas.microsoft.com/office/drawing/2014/main" id="{BE184E02-6B76-B101-2950-527DE7A235E4}"/>
              </a:ext>
            </a:extLst>
          </p:cNvPr>
          <p:cNvSpPr>
            <a:spLocks noGrp="1"/>
          </p:cNvSpPr>
          <p:nvPr>
            <p:ph type="subTitle" idx="5"/>
          </p:nvPr>
        </p:nvSpPr>
        <p:spPr>
          <a:xfrm>
            <a:off x="1178970" y="3349976"/>
            <a:ext cx="6427108" cy="1092855"/>
          </a:xfrm>
        </p:spPr>
        <p:txBody>
          <a:bodyPr/>
          <a:lstStyle/>
          <a:p>
            <a:pPr algn="l"/>
            <a:r>
              <a:rPr lang="en-US" dirty="0"/>
              <a:t>DAEs have proven highly effective in environments where noise characteristics vary significantly, such as ambulatory ECG monitoring. They adapt well to new types of noise through additional training, making them very versatile.</a:t>
            </a:r>
          </a:p>
        </p:txBody>
      </p:sp>
      <p:sp>
        <p:nvSpPr>
          <p:cNvPr id="10" name="Title 9">
            <a:extLst>
              <a:ext uri="{FF2B5EF4-FFF2-40B4-BE49-F238E27FC236}">
                <a16:creationId xmlns:a16="http://schemas.microsoft.com/office/drawing/2014/main" id="{1C75F989-97E5-25E7-852E-24110BDA4343}"/>
              </a:ext>
            </a:extLst>
          </p:cNvPr>
          <p:cNvSpPr>
            <a:spLocks noGrp="1"/>
          </p:cNvSpPr>
          <p:nvPr>
            <p:ph type="title" idx="8"/>
          </p:nvPr>
        </p:nvSpPr>
        <p:spPr>
          <a:xfrm>
            <a:off x="540524" y="793284"/>
            <a:ext cx="7704000" cy="572700"/>
          </a:xfrm>
        </p:spPr>
        <p:txBody>
          <a:bodyPr/>
          <a:lstStyle/>
          <a:p>
            <a:r>
              <a:rPr lang="en-US" sz="2600" dirty="0" smtClean="0"/>
              <a:t>3.2 Deep </a:t>
            </a:r>
            <a:r>
              <a:rPr lang="en-US" sz="2600" dirty="0"/>
              <a:t>Learning-Based Autoencoders (DAEs)</a:t>
            </a:r>
          </a:p>
        </p:txBody>
      </p:sp>
    </p:spTree>
    <p:extLst>
      <p:ext uri="{BB962C8B-B14F-4D97-AF65-F5344CB8AC3E}">
        <p14:creationId xmlns:p14="http://schemas.microsoft.com/office/powerpoint/2010/main" val="4166614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08"/>
        <p:cNvGrpSpPr/>
        <p:nvPr/>
      </p:nvGrpSpPr>
      <p:grpSpPr>
        <a:xfrm>
          <a:off x="0" y="0"/>
          <a:ext cx="0" cy="0"/>
          <a:chOff x="0" y="0"/>
          <a:chExt cx="0" cy="0"/>
        </a:xfrm>
      </p:grpSpPr>
      <p:sp>
        <p:nvSpPr>
          <p:cNvPr id="809" name="Google Shape;809;p38"/>
          <p:cNvSpPr txBox="1">
            <a:spLocks noGrp="1"/>
          </p:cNvSpPr>
          <p:nvPr>
            <p:ph type="title"/>
          </p:nvPr>
        </p:nvSpPr>
        <p:spPr>
          <a:xfrm>
            <a:off x="1617725" y="1474488"/>
            <a:ext cx="5590200" cy="7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 Introduction</a:t>
            </a:r>
            <a:endParaRPr dirty="0"/>
          </a:p>
        </p:txBody>
      </p:sp>
      <p:sp>
        <p:nvSpPr>
          <p:cNvPr id="810" name="Google Shape;810;p38"/>
          <p:cNvSpPr txBox="1">
            <a:spLocks noGrp="1"/>
          </p:cNvSpPr>
          <p:nvPr>
            <p:ph type="subTitle" idx="1"/>
          </p:nvPr>
        </p:nvSpPr>
        <p:spPr>
          <a:xfrm>
            <a:off x="1617725" y="2179488"/>
            <a:ext cx="5590200" cy="1362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An electrocardiogram or ECG is a tool used to visualize the electricity that flows through the heart. it specifically shows how the depolarization wave moves during each heartbeat.</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58B781-3C28-A7D9-0127-CAC03E853A99}"/>
              </a:ext>
            </a:extLst>
          </p:cNvPr>
          <p:cNvSpPr>
            <a:spLocks noGrp="1"/>
          </p:cNvSpPr>
          <p:nvPr>
            <p:ph type="title" idx="2"/>
          </p:nvPr>
        </p:nvSpPr>
        <p:spPr>
          <a:xfrm>
            <a:off x="4355918" y="739908"/>
            <a:ext cx="2628775" cy="594825"/>
          </a:xfrm>
        </p:spPr>
        <p:txBody>
          <a:bodyPr/>
          <a:lstStyle/>
          <a:p>
            <a:r>
              <a:rPr lang="en-US" dirty="0"/>
              <a:t>autoencoders:</a:t>
            </a:r>
          </a:p>
        </p:txBody>
      </p:sp>
      <p:sp>
        <p:nvSpPr>
          <p:cNvPr id="5" name="Subtitle 4">
            <a:extLst>
              <a:ext uri="{FF2B5EF4-FFF2-40B4-BE49-F238E27FC236}">
                <a16:creationId xmlns:a16="http://schemas.microsoft.com/office/drawing/2014/main" id="{5FC6AB47-18A5-B923-E281-671729DC8BB9}"/>
              </a:ext>
            </a:extLst>
          </p:cNvPr>
          <p:cNvSpPr>
            <a:spLocks noGrp="1"/>
          </p:cNvSpPr>
          <p:nvPr>
            <p:ph type="subTitle" idx="3"/>
          </p:nvPr>
        </p:nvSpPr>
        <p:spPr>
          <a:xfrm>
            <a:off x="4705432" y="1485285"/>
            <a:ext cx="3283027" cy="2470341"/>
          </a:xfrm>
        </p:spPr>
        <p:txBody>
          <a:bodyPr/>
          <a:lstStyle/>
          <a:p>
            <a:pPr algn="l">
              <a:buFont typeface="+mj-lt"/>
              <a:buAutoNum type="arabicPeriod"/>
            </a:pPr>
            <a:r>
              <a:rPr lang="en-US" dirty="0"/>
              <a:t>encoder : conversion one type of data into another type of data for the ease of transmission, communication and storing.</a:t>
            </a:r>
          </a:p>
          <a:p>
            <a:pPr algn="l">
              <a:buFont typeface="+mj-lt"/>
              <a:buAutoNum type="arabicPeriod"/>
            </a:pPr>
            <a:r>
              <a:rPr lang="en-US" dirty="0"/>
              <a:t> code : lower dimensional representation of input data.</a:t>
            </a:r>
          </a:p>
          <a:p>
            <a:pPr algn="l">
              <a:buFont typeface="+mj-lt"/>
              <a:buAutoNum type="arabicPeriod"/>
            </a:pPr>
            <a:r>
              <a:rPr lang="en-US" dirty="0"/>
              <a:t>Decoder : reconstruct our input data from lower dimensional representation.</a:t>
            </a:r>
          </a:p>
        </p:txBody>
      </p:sp>
      <p:pic>
        <p:nvPicPr>
          <p:cNvPr id="14" name="Picture 13">
            <a:extLst>
              <a:ext uri="{FF2B5EF4-FFF2-40B4-BE49-F238E27FC236}">
                <a16:creationId xmlns:a16="http://schemas.microsoft.com/office/drawing/2014/main" id="{B231AB1C-2702-F647-EF2D-60581AB8A692}"/>
              </a:ext>
            </a:extLst>
          </p:cNvPr>
          <p:cNvPicPr>
            <a:picLocks noChangeAspect="1"/>
          </p:cNvPicPr>
          <p:nvPr/>
        </p:nvPicPr>
        <p:blipFill>
          <a:blip r:embed="rId2"/>
          <a:stretch>
            <a:fillRect/>
          </a:stretch>
        </p:blipFill>
        <p:spPr>
          <a:xfrm>
            <a:off x="389880" y="1485285"/>
            <a:ext cx="4048690" cy="2470341"/>
          </a:xfrm>
          <a:prstGeom prst="rect">
            <a:avLst/>
          </a:prstGeom>
        </p:spPr>
      </p:pic>
    </p:spTree>
    <p:extLst>
      <p:ext uri="{BB962C8B-B14F-4D97-AF65-F5344CB8AC3E}">
        <p14:creationId xmlns:p14="http://schemas.microsoft.com/office/powerpoint/2010/main" val="263025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58B781-3C28-A7D9-0127-CAC03E853A99}"/>
              </a:ext>
            </a:extLst>
          </p:cNvPr>
          <p:cNvSpPr>
            <a:spLocks noGrp="1"/>
          </p:cNvSpPr>
          <p:nvPr>
            <p:ph type="title" idx="2"/>
          </p:nvPr>
        </p:nvSpPr>
        <p:spPr>
          <a:xfrm>
            <a:off x="4355918" y="739908"/>
            <a:ext cx="2628775" cy="594825"/>
          </a:xfrm>
        </p:spPr>
        <p:txBody>
          <a:bodyPr/>
          <a:lstStyle/>
          <a:p>
            <a:r>
              <a:rPr lang="en-US" dirty="0"/>
              <a:t>steps:</a:t>
            </a:r>
          </a:p>
        </p:txBody>
      </p:sp>
      <mc:AlternateContent xmlns:mc="http://schemas.openxmlformats.org/markup-compatibility/2006" xmlns:a14="http://schemas.microsoft.com/office/drawing/2010/main">
        <mc:Choice Requires="a14">
          <p:sp>
            <p:nvSpPr>
              <p:cNvPr id="5" name="Subtitle 4">
                <a:extLst>
                  <a:ext uri="{FF2B5EF4-FFF2-40B4-BE49-F238E27FC236}">
                    <a16:creationId xmlns:a16="http://schemas.microsoft.com/office/drawing/2014/main" id="{5FC6AB47-18A5-B923-E281-671729DC8BB9}"/>
                  </a:ext>
                </a:extLst>
              </p:cNvPr>
              <p:cNvSpPr>
                <a:spLocks noGrp="1"/>
              </p:cNvSpPr>
              <p:nvPr>
                <p:ph type="subTitle" idx="3"/>
              </p:nvPr>
            </p:nvSpPr>
            <p:spPr>
              <a:xfrm>
                <a:off x="4705432" y="1485285"/>
                <a:ext cx="3513151" cy="2723158"/>
              </a:xfrm>
            </p:spPr>
            <p:txBody>
              <a:bodyPr/>
              <a:lstStyle/>
              <a:p>
                <a:pPr marL="400050" indent="-285750" algn="l">
                  <a:buFont typeface="Arial" panose="020B0604020202020204" pitchFamily="34" charset="0"/>
                  <a:buChar char="•"/>
                </a:pPr>
                <a:r>
                  <a:rPr lang="en-US" dirty="0"/>
                  <a:t>The encoder converts x~ to z, which is the partial information. This non-linear transformation is as follows:</a:t>
                </a:r>
              </a:p>
              <a:p>
                <a:pPr marL="114300" indent="0" algn="l"/>
                <a:r>
                  <a:rPr lang="en-US" dirty="0"/>
                  <a:t>        z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oMath>
                </a14:m>
                <a:endParaRPr lang="en-US" dirty="0"/>
              </a:p>
              <a:p>
                <a:pPr marL="400050" indent="-285750" algn="l">
                  <a:buFont typeface="Arial" panose="020B0604020202020204" pitchFamily="34" charset="0"/>
                  <a:buChar char="•"/>
                </a:pPr>
                <a:r>
                  <a:rPr lang="en-US" dirty="0"/>
                  <a:t>The decoder converts z back to reconstructed data x^ . This non-linear transformation is as follows:</a:t>
                </a:r>
              </a:p>
              <a:p>
                <a:pPr marL="114300" indent="0" algn="l"/>
                <a:r>
                  <a:rPr lang="en-US" dirty="0"/>
                  <a:t>        </a:t>
                </a:r>
                <a14:m>
                  <m:oMath xmlns:m="http://schemas.openxmlformats.org/officeDocument/2006/math">
                    <m:r>
                      <m:rPr>
                        <m:nor/>
                      </m:rPr>
                      <a:rPr lang="en-US" dirty="0">
                        <a:latin typeface="Cambria Math" panose="02040503050406030204" pitchFamily="18" charset="0"/>
                        <a:ea typeface="Cambria Math" panose="02040503050406030204" pitchFamily="18" charset="0"/>
                      </a:rPr>
                      <m:t>x</m:t>
                    </m:r>
                    <m:r>
                      <a:rPr lang="en-US" i="1" dirty="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pPr marL="400050" indent="-285750" algn="l">
                  <a:buFont typeface="Arial" panose="020B0604020202020204" pitchFamily="34" charset="0"/>
                  <a:buChar char="•"/>
                </a:pPr>
                <a:r>
                  <a:rPr lang="en-US" dirty="0"/>
                  <a:t>Loss functions:</a:t>
                </a:r>
              </a:p>
              <a:p>
                <a:pPr marL="114300" indent="0" algn="l"/>
                <a:r>
                  <a:rPr lang="en-US" dirty="0"/>
                  <a:t>       </a:t>
                </a:r>
              </a:p>
            </p:txBody>
          </p:sp>
        </mc:Choice>
        <mc:Fallback xmlns="">
          <p:sp>
            <p:nvSpPr>
              <p:cNvPr id="5" name="Subtitle 4">
                <a:extLst>
                  <a:ext uri="{FF2B5EF4-FFF2-40B4-BE49-F238E27FC236}">
                    <a16:creationId xmlns:a16="http://schemas.microsoft.com/office/drawing/2014/main" id="{5FC6AB47-18A5-B923-E281-671729DC8BB9}"/>
                  </a:ext>
                </a:extLst>
              </p:cNvPr>
              <p:cNvSpPr>
                <a:spLocks noGrp="1" noRot="1" noChangeAspect="1" noMove="1" noResize="1" noEditPoints="1" noAdjustHandles="1" noChangeArrowheads="1" noChangeShapeType="1" noTextEdit="1"/>
              </p:cNvSpPr>
              <p:nvPr>
                <p:ph type="subTitle" idx="3"/>
              </p:nvPr>
            </p:nvSpPr>
            <p:spPr>
              <a:xfrm>
                <a:off x="4705432" y="1485285"/>
                <a:ext cx="3513151" cy="2723158"/>
              </a:xfrm>
              <a:blipFill>
                <a:blip r:embed="rId2"/>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B231AB1C-2702-F647-EF2D-60581AB8A692}"/>
              </a:ext>
            </a:extLst>
          </p:cNvPr>
          <p:cNvPicPr>
            <a:picLocks noChangeAspect="1"/>
          </p:cNvPicPr>
          <p:nvPr/>
        </p:nvPicPr>
        <p:blipFill>
          <a:blip r:embed="rId3"/>
          <a:stretch>
            <a:fillRect/>
          </a:stretch>
        </p:blipFill>
        <p:spPr>
          <a:xfrm>
            <a:off x="389880" y="1485285"/>
            <a:ext cx="4048690" cy="247034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11B674-80FA-56B1-59C8-718B9311057E}"/>
                  </a:ext>
                </a:extLst>
              </p:cNvPr>
              <p:cNvSpPr txBox="1"/>
              <p:nvPr/>
            </p:nvSpPr>
            <p:spPr>
              <a:xfrm>
                <a:off x="4700742" y="3578079"/>
                <a:ext cx="4403898" cy="322396"/>
              </a:xfrm>
              <a:prstGeom prst="rect">
                <a:avLst/>
              </a:prstGeom>
              <a:noFill/>
            </p:spPr>
            <p:txBody>
              <a:bodyPr wrap="none" lIns="0" tIns="0" rIns="0" bIns="0" rtlCol="0">
                <a:spAutoFit/>
              </a:bodyPr>
              <a:lstStyle/>
              <a:p>
                <a:r>
                  <a:rPr lang="en-US" dirty="0"/>
                  <a:t>L(</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nary>
                      <m:naryPr>
                        <m:chr m:val="∑"/>
                        <m:ctrlPr>
                          <a:rPr lang="pt-BR" b="0" i="1" smtClean="0">
                            <a:latin typeface="Cambria Math" panose="02040503050406030204" pitchFamily="18" charset="0"/>
                          </a:rPr>
                        </m:ctrlPr>
                      </m:naryPr>
                      <m:sub>
                        <m:r>
                          <a:rPr lang="pt-BR" b="0" i="1" smtClean="0">
                            <a:latin typeface="Cambria Math" panose="02040503050406030204" pitchFamily="18" charset="0"/>
                          </a:rPr>
                          <m:t>𝑘</m:t>
                        </m:r>
                        <m:r>
                          <a:rPr lang="pt-BR"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𝑑</m:t>
                        </m:r>
                      </m:sup>
                      <m:e>
                        <m:sSubSup>
                          <m:sSubSupPr>
                            <m:ctrlPr>
                              <a:rPr lang="pt-BR"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𝑘</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r>
                          <a:rPr lang="en-US" b="0" i="1" smtClean="0">
                            <a:latin typeface="Cambria Math" panose="02040503050406030204" pitchFamily="18" charset="0"/>
                          </a:rPr>
                          <m:t>𝑙𝑜𝑔</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𝑘</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𝑘</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e>
                        </m:d>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𝑘</m:t>
                            </m:r>
                          </m:sub>
                          <m:sup>
                            <m:d>
                              <m:dPr>
                                <m:ctrlPr>
                                  <a:rPr lang="en-US" i="1">
                                    <a:latin typeface="Cambria Math" panose="02040503050406030204" pitchFamily="18" charset="0"/>
                                  </a:rPr>
                                </m:ctrlPr>
                              </m:dPr>
                              <m:e>
                                <m:r>
                                  <a:rPr lang="en-US" i="1">
                                    <a:latin typeface="Cambria Math" panose="02040503050406030204" pitchFamily="18" charset="0"/>
                                  </a:rPr>
                                  <m:t>𝑖</m:t>
                                </m:r>
                              </m:e>
                            </m:d>
                          </m:sup>
                        </m:sSubSup>
                      </m:e>
                    </m:nary>
                    <m:r>
                      <a:rPr lang="en-US" b="0" i="1" smtClean="0">
                        <a:latin typeface="Cambria Math" panose="02040503050406030204" pitchFamily="18" charset="0"/>
                      </a:rPr>
                      <m:t>)</m:t>
                    </m:r>
                  </m:oMath>
                </a14:m>
                <a:endParaRPr lang="en-US" dirty="0"/>
              </a:p>
            </p:txBody>
          </p:sp>
        </mc:Choice>
        <mc:Fallback xmlns="">
          <p:sp>
            <p:nvSpPr>
              <p:cNvPr id="2" name="TextBox 1">
                <a:extLst>
                  <a:ext uri="{FF2B5EF4-FFF2-40B4-BE49-F238E27FC236}">
                    <a16:creationId xmlns:a16="http://schemas.microsoft.com/office/drawing/2014/main" id="{0B11B674-80FA-56B1-59C8-718B9311057E}"/>
                  </a:ext>
                </a:extLst>
              </p:cNvPr>
              <p:cNvSpPr txBox="1">
                <a:spLocks noRot="1" noChangeAspect="1" noMove="1" noResize="1" noEditPoints="1" noAdjustHandles="1" noChangeArrowheads="1" noChangeShapeType="1" noTextEdit="1"/>
              </p:cNvSpPr>
              <p:nvPr/>
            </p:nvSpPr>
            <p:spPr>
              <a:xfrm>
                <a:off x="4700742" y="3578079"/>
                <a:ext cx="4403898" cy="322396"/>
              </a:xfrm>
              <a:prstGeom prst="rect">
                <a:avLst/>
              </a:prstGeom>
              <a:blipFill>
                <a:blip r:embed="rId4"/>
                <a:stretch>
                  <a:fillRect l="-2490" t="-94340" r="-1521" b="-150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80B4D22-9998-11CB-16D8-0E558ED7DC6A}"/>
                  </a:ext>
                </a:extLst>
              </p:cNvPr>
              <p:cNvSpPr txBox="1"/>
              <p:nvPr/>
            </p:nvSpPr>
            <p:spPr>
              <a:xfrm flipH="1">
                <a:off x="4700742" y="3975751"/>
                <a:ext cx="2206639" cy="232692"/>
              </a:xfrm>
              <a:prstGeom prst="rect">
                <a:avLst/>
              </a:prstGeom>
              <a:noFill/>
            </p:spPr>
            <p:txBody>
              <a:bodyPr wrap="square" lIns="0" tIns="0" rIns="0" bIns="0" rtlCol="0">
                <a:spAutoFit/>
              </a:bodyPr>
              <a:lstStyle/>
              <a:p>
                <a:r>
                  <a:rPr lang="en-US" dirty="0"/>
                  <a:t>L(</a:t>
                </a:r>
                <a:r>
                  <a:rPr lang="az-Cyrl-AZ" dirty="0">
                    <a:latin typeface="Cambria Math" panose="02040503050406030204" pitchFamily="18" charset="0"/>
                    <a:ea typeface="Cambria Math" panose="02040503050406030204" pitchFamily="18" charset="0"/>
                  </a:rPr>
                  <a:t>Ө</a:t>
                </a:r>
                <a:r>
                  <a:rPr lang="en-US" dirty="0"/>
                  <a:t>)</a:t>
                </a:r>
                <a14:m>
                  <m:oMath xmlns:m="http://schemas.openxmlformats.org/officeDocument/2006/math">
                    <m:r>
                      <a:rPr lang="en-US"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𝑑</m:t>
                        </m:r>
                      </m:sup>
                      <m:e>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e>
                    </m:nary>
                  </m:oMath>
                </a14:m>
                <a:endParaRPr lang="en-US" dirty="0"/>
              </a:p>
            </p:txBody>
          </p:sp>
        </mc:Choice>
        <mc:Fallback xmlns="">
          <p:sp>
            <p:nvSpPr>
              <p:cNvPr id="3" name="TextBox 2">
                <a:extLst>
                  <a:ext uri="{FF2B5EF4-FFF2-40B4-BE49-F238E27FC236}">
                    <a16:creationId xmlns:a16="http://schemas.microsoft.com/office/drawing/2014/main" id="{380B4D22-9998-11CB-16D8-0E558ED7DC6A}"/>
                  </a:ext>
                </a:extLst>
              </p:cNvPr>
              <p:cNvSpPr txBox="1">
                <a:spLocks noRot="1" noChangeAspect="1" noMove="1" noResize="1" noEditPoints="1" noAdjustHandles="1" noChangeArrowheads="1" noChangeShapeType="1" noTextEdit="1"/>
              </p:cNvSpPr>
              <p:nvPr/>
            </p:nvSpPr>
            <p:spPr>
              <a:xfrm flipH="1">
                <a:off x="4700742" y="3975751"/>
                <a:ext cx="2206639" cy="232692"/>
              </a:xfrm>
              <a:prstGeom prst="rect">
                <a:avLst/>
              </a:prstGeom>
              <a:blipFill>
                <a:blip r:embed="rId5"/>
                <a:stretch>
                  <a:fillRect l="-4972" t="-147368" b="-234211"/>
                </a:stretch>
              </a:blipFill>
            </p:spPr>
            <p:txBody>
              <a:bodyPr/>
              <a:lstStyle/>
              <a:p>
                <a:r>
                  <a:rPr lang="en-US">
                    <a:noFill/>
                  </a:rPr>
                  <a:t> </a:t>
                </a:r>
              </a:p>
            </p:txBody>
          </p:sp>
        </mc:Fallback>
      </mc:AlternateContent>
    </p:spTree>
    <p:extLst>
      <p:ext uri="{BB962C8B-B14F-4D97-AF65-F5344CB8AC3E}">
        <p14:creationId xmlns:p14="http://schemas.microsoft.com/office/powerpoint/2010/main" val="1757431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FFBE-BEDF-9E88-9DAD-03B26BCF7C7D}"/>
              </a:ext>
            </a:extLst>
          </p:cNvPr>
          <p:cNvSpPr>
            <a:spLocks noGrp="1"/>
          </p:cNvSpPr>
          <p:nvPr>
            <p:ph type="title"/>
          </p:nvPr>
        </p:nvSpPr>
        <p:spPr>
          <a:xfrm>
            <a:off x="1129663" y="1341832"/>
            <a:ext cx="2295600" cy="498998"/>
          </a:xfrm>
        </p:spPr>
        <p:txBody>
          <a:bodyPr/>
          <a:lstStyle/>
          <a:p>
            <a:r>
              <a:rPr lang="en-US" dirty="0"/>
              <a:t>Principle:</a:t>
            </a:r>
          </a:p>
        </p:txBody>
      </p:sp>
      <p:sp>
        <p:nvSpPr>
          <p:cNvPr id="3" name="Subtitle 2">
            <a:extLst>
              <a:ext uri="{FF2B5EF4-FFF2-40B4-BE49-F238E27FC236}">
                <a16:creationId xmlns:a16="http://schemas.microsoft.com/office/drawing/2014/main" id="{C1B30B30-C3D4-BBFA-7C5A-9A6F36B860A4}"/>
              </a:ext>
            </a:extLst>
          </p:cNvPr>
          <p:cNvSpPr>
            <a:spLocks noGrp="1"/>
          </p:cNvSpPr>
          <p:nvPr>
            <p:ph type="subTitle" idx="1"/>
          </p:nvPr>
        </p:nvSpPr>
        <p:spPr>
          <a:xfrm>
            <a:off x="1129663" y="1840829"/>
            <a:ext cx="7433423" cy="1848452"/>
          </a:xfrm>
        </p:spPr>
        <p:txBody>
          <a:bodyPr/>
          <a:lstStyle/>
          <a:p>
            <a:pPr algn="l"/>
            <a:r>
              <a:rPr lang="en-US" dirty="0"/>
              <a:t>Wavelet Transform provides a time-frequency representation of the signal and is particularly adept at</a:t>
            </a:r>
            <a:r>
              <a:rPr lang="fa-IR" dirty="0"/>
              <a:t> </a:t>
            </a:r>
            <a:r>
              <a:rPr lang="en-US" dirty="0"/>
              <a:t>isolating signal components at different scales. Denoising is achieved by altering the wavelet coefficients,</a:t>
            </a:r>
            <a:r>
              <a:rPr lang="fa-IR" dirty="0"/>
              <a:t> </a:t>
            </a:r>
            <a:r>
              <a:rPr lang="en-US" dirty="0"/>
              <a:t>which can effectively separate noise from the signal based on frequency content.</a:t>
            </a:r>
            <a:endParaRPr lang="fa-IR" dirty="0"/>
          </a:p>
          <a:p>
            <a:pPr algn="l">
              <a:buFont typeface="+mj-lt"/>
              <a:buAutoNum type="arabicPeriod"/>
            </a:pPr>
            <a:r>
              <a:rPr lang="en-US" dirty="0"/>
              <a:t>Decomposing into ECG signal and converting to different frequencies.</a:t>
            </a:r>
          </a:p>
          <a:p>
            <a:pPr algn="l">
              <a:buFont typeface="+mj-lt"/>
              <a:buAutoNum type="arabicPeriod"/>
            </a:pPr>
            <a:r>
              <a:rPr lang="en-US" dirty="0"/>
              <a:t>Identify and remove noise at each frequency.</a:t>
            </a:r>
          </a:p>
          <a:p>
            <a:pPr algn="l">
              <a:buFont typeface="+mj-lt"/>
              <a:buAutoNum type="arabicPeriod"/>
            </a:pPr>
            <a:r>
              <a:rPr lang="en-US" dirty="0"/>
              <a:t>Signal reconstruction without noise.</a:t>
            </a:r>
          </a:p>
        </p:txBody>
      </p:sp>
      <p:sp>
        <p:nvSpPr>
          <p:cNvPr id="10" name="Title 9">
            <a:extLst>
              <a:ext uri="{FF2B5EF4-FFF2-40B4-BE49-F238E27FC236}">
                <a16:creationId xmlns:a16="http://schemas.microsoft.com/office/drawing/2014/main" id="{F9B1133E-312F-2844-E6D0-4D8745951A18}"/>
              </a:ext>
            </a:extLst>
          </p:cNvPr>
          <p:cNvSpPr>
            <a:spLocks noGrp="1"/>
          </p:cNvSpPr>
          <p:nvPr>
            <p:ph type="title" idx="8"/>
          </p:nvPr>
        </p:nvSpPr>
        <p:spPr/>
        <p:txBody>
          <a:bodyPr/>
          <a:lstStyle/>
          <a:p>
            <a:r>
              <a:rPr lang="en-US" dirty="0" smtClean="0"/>
              <a:t>3.3 Wavelet </a:t>
            </a:r>
            <a:r>
              <a:rPr lang="en-US" dirty="0"/>
              <a:t>Transform Methods</a:t>
            </a:r>
          </a:p>
        </p:txBody>
      </p:sp>
    </p:spTree>
    <p:extLst>
      <p:ext uri="{BB962C8B-B14F-4D97-AF65-F5344CB8AC3E}">
        <p14:creationId xmlns:p14="http://schemas.microsoft.com/office/powerpoint/2010/main" val="1548421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B94DD38-2EC5-893C-C65C-ED0C9B87EDE8}"/>
              </a:ext>
            </a:extLst>
          </p:cNvPr>
          <p:cNvPicPr>
            <a:picLocks noChangeAspect="1"/>
          </p:cNvPicPr>
          <p:nvPr/>
        </p:nvPicPr>
        <p:blipFill>
          <a:blip r:embed="rId2"/>
          <a:stretch>
            <a:fillRect/>
          </a:stretch>
        </p:blipFill>
        <p:spPr>
          <a:xfrm>
            <a:off x="601363" y="416011"/>
            <a:ext cx="7943106" cy="4467996"/>
          </a:xfrm>
          <a:prstGeom prst="rect">
            <a:avLst/>
          </a:prstGeom>
        </p:spPr>
      </p:pic>
    </p:spTree>
    <p:extLst>
      <p:ext uri="{BB962C8B-B14F-4D97-AF65-F5344CB8AC3E}">
        <p14:creationId xmlns:p14="http://schemas.microsoft.com/office/powerpoint/2010/main" val="2951227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3F8DF6-B08B-7F92-8C8A-B86F9003745B}"/>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95723644-0F2B-58A2-F044-25C920F789FF}"/>
              </a:ext>
            </a:extLst>
          </p:cNvPr>
          <p:cNvSpPr>
            <a:spLocks noGrp="1"/>
          </p:cNvSpPr>
          <p:nvPr>
            <p:ph type="subTitle" idx="3"/>
          </p:nvPr>
        </p:nvSpPr>
        <p:spPr/>
        <p:txBody>
          <a:bodyPr/>
          <a:lstStyle/>
          <a:p>
            <a:endParaRPr lang="en-US"/>
          </a:p>
        </p:txBody>
      </p:sp>
      <p:sp>
        <p:nvSpPr>
          <p:cNvPr id="6" name="Title 5">
            <a:extLst>
              <a:ext uri="{FF2B5EF4-FFF2-40B4-BE49-F238E27FC236}">
                <a16:creationId xmlns:a16="http://schemas.microsoft.com/office/drawing/2014/main" id="{4D8CF1F3-898E-75C6-499C-21F438E4F924}"/>
              </a:ext>
            </a:extLst>
          </p:cNvPr>
          <p:cNvSpPr>
            <a:spLocks noGrp="1"/>
          </p:cNvSpPr>
          <p:nvPr>
            <p:ph type="title" idx="4"/>
          </p:nvPr>
        </p:nvSpPr>
        <p:spPr/>
        <p:txBody>
          <a:bodyPr/>
          <a:lstStyle/>
          <a:p>
            <a:endParaRPr lang="en-US"/>
          </a:p>
        </p:txBody>
      </p:sp>
      <p:sp>
        <p:nvSpPr>
          <p:cNvPr id="7" name="Subtitle 6">
            <a:extLst>
              <a:ext uri="{FF2B5EF4-FFF2-40B4-BE49-F238E27FC236}">
                <a16:creationId xmlns:a16="http://schemas.microsoft.com/office/drawing/2014/main" id="{20A140F8-AB7C-92DA-DE09-A06763A1A8D8}"/>
              </a:ext>
            </a:extLst>
          </p:cNvPr>
          <p:cNvSpPr>
            <a:spLocks noGrp="1"/>
          </p:cNvSpPr>
          <p:nvPr>
            <p:ph type="subTitle" idx="5"/>
          </p:nvPr>
        </p:nvSpPr>
        <p:spPr/>
        <p:txBody>
          <a:bodyPr/>
          <a:lstStyle/>
          <a:p>
            <a:endParaRPr lang="en-US"/>
          </a:p>
        </p:txBody>
      </p:sp>
      <p:sp>
        <p:nvSpPr>
          <p:cNvPr id="8" name="Title 7">
            <a:extLst>
              <a:ext uri="{FF2B5EF4-FFF2-40B4-BE49-F238E27FC236}">
                <a16:creationId xmlns:a16="http://schemas.microsoft.com/office/drawing/2014/main" id="{73B6BB57-C13F-18F6-EE98-A143DA15755B}"/>
              </a:ext>
            </a:extLst>
          </p:cNvPr>
          <p:cNvSpPr>
            <a:spLocks noGrp="1"/>
          </p:cNvSpPr>
          <p:nvPr>
            <p:ph type="title" idx="6"/>
          </p:nvPr>
        </p:nvSpPr>
        <p:spPr/>
        <p:txBody>
          <a:bodyPr/>
          <a:lstStyle/>
          <a:p>
            <a:endParaRPr lang="en-US"/>
          </a:p>
        </p:txBody>
      </p:sp>
      <p:sp>
        <p:nvSpPr>
          <p:cNvPr id="9" name="Subtitle 8">
            <a:extLst>
              <a:ext uri="{FF2B5EF4-FFF2-40B4-BE49-F238E27FC236}">
                <a16:creationId xmlns:a16="http://schemas.microsoft.com/office/drawing/2014/main" id="{088682C3-A889-DB68-87FD-37468E7AAEEC}"/>
              </a:ext>
            </a:extLst>
          </p:cNvPr>
          <p:cNvSpPr>
            <a:spLocks noGrp="1"/>
          </p:cNvSpPr>
          <p:nvPr>
            <p:ph type="subTitle" idx="7"/>
          </p:nvPr>
        </p:nvSpPr>
        <p:spPr/>
        <p:txBody>
          <a:bodyPr/>
          <a:lstStyle/>
          <a:p>
            <a:endParaRPr lang="en-US"/>
          </a:p>
        </p:txBody>
      </p:sp>
      <p:pic>
        <p:nvPicPr>
          <p:cNvPr id="12" name="Picture 11">
            <a:extLst>
              <a:ext uri="{FF2B5EF4-FFF2-40B4-BE49-F238E27FC236}">
                <a16:creationId xmlns:a16="http://schemas.microsoft.com/office/drawing/2014/main" id="{759250A5-3FA4-67F4-29CA-3CE49441E2F6}"/>
              </a:ext>
            </a:extLst>
          </p:cNvPr>
          <p:cNvPicPr>
            <a:picLocks noChangeAspect="1"/>
          </p:cNvPicPr>
          <p:nvPr/>
        </p:nvPicPr>
        <p:blipFill>
          <a:blip r:embed="rId2"/>
          <a:stretch>
            <a:fillRect/>
          </a:stretch>
        </p:blipFill>
        <p:spPr>
          <a:xfrm>
            <a:off x="391297" y="411374"/>
            <a:ext cx="8316097" cy="4677805"/>
          </a:xfrm>
          <a:prstGeom prst="rect">
            <a:avLst/>
          </a:prstGeom>
        </p:spPr>
      </p:pic>
    </p:spTree>
    <p:extLst>
      <p:ext uri="{BB962C8B-B14F-4D97-AF65-F5344CB8AC3E}">
        <p14:creationId xmlns:p14="http://schemas.microsoft.com/office/powerpoint/2010/main" val="3716214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EA5FB9-DA18-C291-4704-5BAEC32E9AFB}"/>
                  </a:ext>
                </a:extLst>
              </p:cNvPr>
              <p:cNvSpPr>
                <a:spLocks noGrp="1"/>
              </p:cNvSpPr>
              <p:nvPr>
                <p:ph type="title"/>
              </p:nvPr>
            </p:nvSpPr>
            <p:spPr>
              <a:xfrm>
                <a:off x="1638606" y="489023"/>
                <a:ext cx="5579775" cy="800400"/>
              </a:xfrm>
            </p:spPr>
            <p:txBody>
              <a:bodyPr/>
              <a:lstStyle/>
              <a:p>
                <a:r>
                  <a:rPr lang="en-US" dirty="0"/>
                  <a:t>T(</a:t>
                </a:r>
                <a:r>
                  <a:rPr lang="en-US" dirty="0" err="1"/>
                  <a:t>a,b</a:t>
                </a:r>
                <a:r>
                  <a:rPr lang="en-US" dirty="0"/>
                  <a:t>) represents how well our wavelet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rPr>
                          <m:t>Ψ</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oMath>
                </a14:m>
                <a:r>
                  <a:rPr lang="en-US" dirty="0"/>
                  <a:t> matches the signal</a:t>
                </a:r>
              </a:p>
            </p:txBody>
          </p:sp>
        </mc:Choice>
        <mc:Fallback xmlns="">
          <p:sp>
            <p:nvSpPr>
              <p:cNvPr id="2" name="Title 1">
                <a:extLst>
                  <a:ext uri="{FF2B5EF4-FFF2-40B4-BE49-F238E27FC236}">
                    <a16:creationId xmlns:a16="http://schemas.microsoft.com/office/drawing/2014/main" id="{70EA5FB9-DA18-C291-4704-5BAEC32E9AFB}"/>
                  </a:ext>
                </a:extLst>
              </p:cNvPr>
              <p:cNvSpPr>
                <a:spLocks noGrp="1" noRot="1" noChangeAspect="1" noMove="1" noResize="1" noEditPoints="1" noAdjustHandles="1" noChangeArrowheads="1" noChangeShapeType="1" noTextEdit="1"/>
              </p:cNvSpPr>
              <p:nvPr>
                <p:ph type="title"/>
              </p:nvPr>
            </p:nvSpPr>
            <p:spPr>
              <a:xfrm>
                <a:off x="1638606" y="489023"/>
                <a:ext cx="5579775" cy="800400"/>
              </a:xfrm>
              <a:blipFill>
                <a:blip r:embed="rId2"/>
                <a:stretch>
                  <a:fillRect b="-8333"/>
                </a:stretch>
              </a:blipFill>
            </p:spPr>
            <p:txBody>
              <a:bodyPr/>
              <a:lstStyle/>
              <a:p>
                <a:r>
                  <a:rPr lang="en-US">
                    <a:noFill/>
                  </a:rPr>
                  <a:t> </a:t>
                </a:r>
              </a:p>
            </p:txBody>
          </p:sp>
        </mc:Fallback>
      </mc:AlternateContent>
      <p:sp>
        <p:nvSpPr>
          <p:cNvPr id="3" name="Subtitle 2">
            <a:extLst>
              <a:ext uri="{FF2B5EF4-FFF2-40B4-BE49-F238E27FC236}">
                <a16:creationId xmlns:a16="http://schemas.microsoft.com/office/drawing/2014/main" id="{ECF35468-8441-8C59-1A31-42906CDE7E2F}"/>
              </a:ext>
            </a:extLst>
          </p:cNvPr>
          <p:cNvSpPr>
            <a:spLocks noGrp="1"/>
          </p:cNvSpPr>
          <p:nvPr>
            <p:ph type="subTitle" idx="1"/>
          </p:nvPr>
        </p:nvSpPr>
        <p:spPr>
          <a:xfrm>
            <a:off x="1638606" y="1374914"/>
            <a:ext cx="5823758" cy="572700"/>
          </a:xfrm>
        </p:spPr>
        <p:txBody>
          <a:bodyPr/>
          <a:lstStyle/>
          <a:p>
            <a:pPr algn="l"/>
            <a:r>
              <a:rPr lang="en-US" dirty="0"/>
              <a:t>Goodness of fit: a measure how well our modifies wavelet matches the signal around that time point </a:t>
            </a:r>
          </a:p>
        </p:txBody>
      </p:sp>
      <p:pic>
        <p:nvPicPr>
          <p:cNvPr id="13" name="Picture 12">
            <a:extLst>
              <a:ext uri="{FF2B5EF4-FFF2-40B4-BE49-F238E27FC236}">
                <a16:creationId xmlns:a16="http://schemas.microsoft.com/office/drawing/2014/main" id="{4D08D5BB-2680-6120-6001-F437EFAF0604}"/>
              </a:ext>
            </a:extLst>
          </p:cNvPr>
          <p:cNvPicPr>
            <a:picLocks noChangeAspect="1"/>
          </p:cNvPicPr>
          <p:nvPr/>
        </p:nvPicPr>
        <p:blipFill rotWithShape="1">
          <a:blip r:embed="rId3"/>
          <a:srcRect l="7874" r="10824"/>
          <a:stretch/>
        </p:blipFill>
        <p:spPr>
          <a:xfrm>
            <a:off x="1449859" y="2144829"/>
            <a:ext cx="6101148" cy="2812192"/>
          </a:xfrm>
          <a:prstGeom prst="rect">
            <a:avLst/>
          </a:prstGeom>
        </p:spPr>
      </p:pic>
    </p:spTree>
    <p:extLst>
      <p:ext uri="{BB962C8B-B14F-4D97-AF65-F5344CB8AC3E}">
        <p14:creationId xmlns:p14="http://schemas.microsoft.com/office/powerpoint/2010/main" val="4143885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56B6-A6BC-7F16-72C1-F2FAC67FAA0E}"/>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FB410C39-5A6E-DC41-4D38-6934105D6266}"/>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1889FDBE-53A0-BDEF-FB83-645D148EB281}"/>
              </a:ext>
            </a:extLst>
          </p:cNvPr>
          <p:cNvSpPr>
            <a:spLocks noGrp="1"/>
          </p:cNvSpPr>
          <p:nvPr>
            <p:ph type="title" idx="2"/>
          </p:nvPr>
        </p:nvSpPr>
        <p:spPr/>
        <p:txBody>
          <a:bodyPr/>
          <a:lstStyle/>
          <a:p>
            <a:endParaRPr lang="en-US"/>
          </a:p>
        </p:txBody>
      </p:sp>
      <p:sp>
        <p:nvSpPr>
          <p:cNvPr id="5" name="Subtitle 4">
            <a:extLst>
              <a:ext uri="{FF2B5EF4-FFF2-40B4-BE49-F238E27FC236}">
                <a16:creationId xmlns:a16="http://schemas.microsoft.com/office/drawing/2014/main" id="{30E72D35-4AB1-15B2-7978-174F42FCBFED}"/>
              </a:ext>
            </a:extLst>
          </p:cNvPr>
          <p:cNvSpPr>
            <a:spLocks noGrp="1"/>
          </p:cNvSpPr>
          <p:nvPr>
            <p:ph type="subTitle" idx="3"/>
          </p:nvPr>
        </p:nvSpPr>
        <p:spPr/>
        <p:txBody>
          <a:bodyPr/>
          <a:lstStyle/>
          <a:p>
            <a:endParaRPr lang="en-US"/>
          </a:p>
        </p:txBody>
      </p:sp>
      <p:sp>
        <p:nvSpPr>
          <p:cNvPr id="6" name="Title 5">
            <a:extLst>
              <a:ext uri="{FF2B5EF4-FFF2-40B4-BE49-F238E27FC236}">
                <a16:creationId xmlns:a16="http://schemas.microsoft.com/office/drawing/2014/main" id="{D1C113D1-A766-5CCE-C42C-DA73E9C23A8E}"/>
              </a:ext>
            </a:extLst>
          </p:cNvPr>
          <p:cNvSpPr>
            <a:spLocks noGrp="1"/>
          </p:cNvSpPr>
          <p:nvPr>
            <p:ph type="title" idx="4"/>
          </p:nvPr>
        </p:nvSpPr>
        <p:spPr/>
        <p:txBody>
          <a:bodyPr/>
          <a:lstStyle/>
          <a:p>
            <a:endParaRPr lang="en-US"/>
          </a:p>
        </p:txBody>
      </p:sp>
      <p:sp>
        <p:nvSpPr>
          <p:cNvPr id="7" name="Subtitle 6">
            <a:extLst>
              <a:ext uri="{FF2B5EF4-FFF2-40B4-BE49-F238E27FC236}">
                <a16:creationId xmlns:a16="http://schemas.microsoft.com/office/drawing/2014/main" id="{455EADD1-4859-F036-EBC1-088E4DBEA471}"/>
              </a:ext>
            </a:extLst>
          </p:cNvPr>
          <p:cNvSpPr>
            <a:spLocks noGrp="1"/>
          </p:cNvSpPr>
          <p:nvPr>
            <p:ph type="subTitle" idx="5"/>
          </p:nvPr>
        </p:nvSpPr>
        <p:spPr/>
        <p:txBody>
          <a:bodyPr/>
          <a:lstStyle/>
          <a:p>
            <a:endParaRPr lang="en-US"/>
          </a:p>
        </p:txBody>
      </p:sp>
      <p:sp>
        <p:nvSpPr>
          <p:cNvPr id="8" name="Title 7">
            <a:extLst>
              <a:ext uri="{FF2B5EF4-FFF2-40B4-BE49-F238E27FC236}">
                <a16:creationId xmlns:a16="http://schemas.microsoft.com/office/drawing/2014/main" id="{FAEC2826-22AD-D446-9A2C-292E49376970}"/>
              </a:ext>
            </a:extLst>
          </p:cNvPr>
          <p:cNvSpPr>
            <a:spLocks noGrp="1"/>
          </p:cNvSpPr>
          <p:nvPr>
            <p:ph type="title" idx="6"/>
          </p:nvPr>
        </p:nvSpPr>
        <p:spPr/>
        <p:txBody>
          <a:bodyPr/>
          <a:lstStyle/>
          <a:p>
            <a:endParaRPr lang="en-US"/>
          </a:p>
        </p:txBody>
      </p:sp>
      <p:sp>
        <p:nvSpPr>
          <p:cNvPr id="9" name="Subtitle 8">
            <a:extLst>
              <a:ext uri="{FF2B5EF4-FFF2-40B4-BE49-F238E27FC236}">
                <a16:creationId xmlns:a16="http://schemas.microsoft.com/office/drawing/2014/main" id="{4A484987-3113-6E85-6EC0-948B91A06F05}"/>
              </a:ext>
            </a:extLst>
          </p:cNvPr>
          <p:cNvSpPr>
            <a:spLocks noGrp="1"/>
          </p:cNvSpPr>
          <p:nvPr>
            <p:ph type="subTitle" idx="7"/>
          </p:nvPr>
        </p:nvSpPr>
        <p:spPr/>
        <p:txBody>
          <a:bodyPr/>
          <a:lstStyle/>
          <a:p>
            <a:endParaRPr lang="en-US"/>
          </a:p>
        </p:txBody>
      </p:sp>
      <p:sp>
        <p:nvSpPr>
          <p:cNvPr id="10" name="Title 9">
            <a:extLst>
              <a:ext uri="{FF2B5EF4-FFF2-40B4-BE49-F238E27FC236}">
                <a16:creationId xmlns:a16="http://schemas.microsoft.com/office/drawing/2014/main" id="{D309C2EB-958C-F756-441B-C9D9FE4DCF16}"/>
              </a:ext>
            </a:extLst>
          </p:cNvPr>
          <p:cNvSpPr>
            <a:spLocks noGrp="1"/>
          </p:cNvSpPr>
          <p:nvPr>
            <p:ph type="title" idx="8"/>
          </p:nvPr>
        </p:nvSpPr>
        <p:spPr/>
        <p:txBody>
          <a:bodyPr/>
          <a:lstStyle/>
          <a:p>
            <a:endParaRPr lang="en-US"/>
          </a:p>
        </p:txBody>
      </p:sp>
      <p:pic>
        <p:nvPicPr>
          <p:cNvPr id="14" name="Picture 13">
            <a:extLst>
              <a:ext uri="{FF2B5EF4-FFF2-40B4-BE49-F238E27FC236}">
                <a16:creationId xmlns:a16="http://schemas.microsoft.com/office/drawing/2014/main" id="{BD797EA8-47EB-3EB6-3871-EB0E7DB62719}"/>
              </a:ext>
            </a:extLst>
          </p:cNvPr>
          <p:cNvPicPr>
            <a:picLocks noChangeAspect="1"/>
          </p:cNvPicPr>
          <p:nvPr/>
        </p:nvPicPr>
        <p:blipFill rotWithShape="1">
          <a:blip r:embed="rId2"/>
          <a:srcRect l="7874" r="10824"/>
          <a:stretch/>
        </p:blipFill>
        <p:spPr>
          <a:xfrm>
            <a:off x="612699" y="300681"/>
            <a:ext cx="7811301" cy="4393856"/>
          </a:xfrm>
          <a:prstGeom prst="rect">
            <a:avLst/>
          </a:prstGeom>
        </p:spPr>
      </p:pic>
    </p:spTree>
    <p:extLst>
      <p:ext uri="{BB962C8B-B14F-4D97-AF65-F5344CB8AC3E}">
        <p14:creationId xmlns:p14="http://schemas.microsoft.com/office/powerpoint/2010/main" val="2011291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60831-1282-F34F-B24F-4AE28C78E779}"/>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F6DF6397-5EB1-EBAA-C720-2FE83563F8D6}"/>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06E674FA-B202-7A69-F868-AFB6F2AA6BA3}"/>
              </a:ext>
            </a:extLst>
          </p:cNvPr>
          <p:cNvSpPr>
            <a:spLocks noGrp="1"/>
          </p:cNvSpPr>
          <p:nvPr>
            <p:ph type="title" idx="2"/>
          </p:nvPr>
        </p:nvSpPr>
        <p:spPr/>
        <p:txBody>
          <a:bodyPr/>
          <a:lstStyle/>
          <a:p>
            <a:endParaRPr lang="en-US"/>
          </a:p>
        </p:txBody>
      </p:sp>
      <p:sp>
        <p:nvSpPr>
          <p:cNvPr id="5" name="Subtitle 4">
            <a:extLst>
              <a:ext uri="{FF2B5EF4-FFF2-40B4-BE49-F238E27FC236}">
                <a16:creationId xmlns:a16="http://schemas.microsoft.com/office/drawing/2014/main" id="{5DFBE7EB-753B-A429-DA49-AD7BF03EF748}"/>
              </a:ext>
            </a:extLst>
          </p:cNvPr>
          <p:cNvSpPr>
            <a:spLocks noGrp="1"/>
          </p:cNvSpPr>
          <p:nvPr>
            <p:ph type="subTitle" idx="3"/>
          </p:nvPr>
        </p:nvSpPr>
        <p:spPr/>
        <p:txBody>
          <a:bodyPr/>
          <a:lstStyle/>
          <a:p>
            <a:endParaRPr lang="en-US"/>
          </a:p>
        </p:txBody>
      </p:sp>
      <p:sp>
        <p:nvSpPr>
          <p:cNvPr id="6" name="Title 5">
            <a:extLst>
              <a:ext uri="{FF2B5EF4-FFF2-40B4-BE49-F238E27FC236}">
                <a16:creationId xmlns:a16="http://schemas.microsoft.com/office/drawing/2014/main" id="{BFA03142-471A-5245-A58E-6B9E8FB19F94}"/>
              </a:ext>
            </a:extLst>
          </p:cNvPr>
          <p:cNvSpPr>
            <a:spLocks noGrp="1"/>
          </p:cNvSpPr>
          <p:nvPr>
            <p:ph type="title" idx="4"/>
          </p:nvPr>
        </p:nvSpPr>
        <p:spPr/>
        <p:txBody>
          <a:bodyPr/>
          <a:lstStyle/>
          <a:p>
            <a:endParaRPr lang="en-US"/>
          </a:p>
        </p:txBody>
      </p:sp>
      <p:sp>
        <p:nvSpPr>
          <p:cNvPr id="7" name="Subtitle 6">
            <a:extLst>
              <a:ext uri="{FF2B5EF4-FFF2-40B4-BE49-F238E27FC236}">
                <a16:creationId xmlns:a16="http://schemas.microsoft.com/office/drawing/2014/main" id="{36BE606A-C239-CBDB-30F9-F1F35F865EE6}"/>
              </a:ext>
            </a:extLst>
          </p:cNvPr>
          <p:cNvSpPr>
            <a:spLocks noGrp="1"/>
          </p:cNvSpPr>
          <p:nvPr>
            <p:ph type="subTitle" idx="5"/>
          </p:nvPr>
        </p:nvSpPr>
        <p:spPr/>
        <p:txBody>
          <a:bodyPr/>
          <a:lstStyle/>
          <a:p>
            <a:endParaRPr lang="en-US"/>
          </a:p>
        </p:txBody>
      </p:sp>
      <p:sp>
        <p:nvSpPr>
          <p:cNvPr id="8" name="Title 7">
            <a:extLst>
              <a:ext uri="{FF2B5EF4-FFF2-40B4-BE49-F238E27FC236}">
                <a16:creationId xmlns:a16="http://schemas.microsoft.com/office/drawing/2014/main" id="{4E3D96BC-9BAE-A182-6BF0-A0F9B82B16D1}"/>
              </a:ext>
            </a:extLst>
          </p:cNvPr>
          <p:cNvSpPr>
            <a:spLocks noGrp="1"/>
          </p:cNvSpPr>
          <p:nvPr>
            <p:ph type="title" idx="6"/>
          </p:nvPr>
        </p:nvSpPr>
        <p:spPr/>
        <p:txBody>
          <a:bodyPr/>
          <a:lstStyle/>
          <a:p>
            <a:endParaRPr lang="en-US"/>
          </a:p>
        </p:txBody>
      </p:sp>
      <p:sp>
        <p:nvSpPr>
          <p:cNvPr id="9" name="Subtitle 8">
            <a:extLst>
              <a:ext uri="{FF2B5EF4-FFF2-40B4-BE49-F238E27FC236}">
                <a16:creationId xmlns:a16="http://schemas.microsoft.com/office/drawing/2014/main" id="{A4C6C5B5-B114-55B7-0B9A-2C28314CFA36}"/>
              </a:ext>
            </a:extLst>
          </p:cNvPr>
          <p:cNvSpPr>
            <a:spLocks noGrp="1"/>
          </p:cNvSpPr>
          <p:nvPr>
            <p:ph type="subTitle" idx="7"/>
          </p:nvPr>
        </p:nvSpPr>
        <p:spPr/>
        <p:txBody>
          <a:bodyPr/>
          <a:lstStyle/>
          <a:p>
            <a:endParaRPr lang="en-US"/>
          </a:p>
        </p:txBody>
      </p:sp>
      <p:sp>
        <p:nvSpPr>
          <p:cNvPr id="10" name="Title 9">
            <a:extLst>
              <a:ext uri="{FF2B5EF4-FFF2-40B4-BE49-F238E27FC236}">
                <a16:creationId xmlns:a16="http://schemas.microsoft.com/office/drawing/2014/main" id="{97A9276A-814A-ABD8-7CD1-7149BD84E6AF}"/>
              </a:ext>
            </a:extLst>
          </p:cNvPr>
          <p:cNvSpPr>
            <a:spLocks noGrp="1"/>
          </p:cNvSpPr>
          <p:nvPr>
            <p:ph type="title" idx="8"/>
          </p:nvPr>
        </p:nvSpPr>
        <p:spPr/>
        <p:txBody>
          <a:bodyPr/>
          <a:lstStyle/>
          <a:p>
            <a:r>
              <a:rPr lang="en-US" dirty="0"/>
              <a:t>Sparsity-Based Methods</a:t>
            </a:r>
          </a:p>
        </p:txBody>
      </p:sp>
    </p:spTree>
    <p:extLst>
      <p:ext uri="{BB962C8B-B14F-4D97-AF65-F5344CB8AC3E}">
        <p14:creationId xmlns:p14="http://schemas.microsoft.com/office/powerpoint/2010/main" val="587053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CF0AE-8E3D-C73C-EF46-0996D917C74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F3F3F666-39C0-8D87-7981-C2310DB4F839}"/>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846BA7E8-CE0A-BCFF-10E9-C8B64EDE7A76}"/>
              </a:ext>
            </a:extLst>
          </p:cNvPr>
          <p:cNvSpPr>
            <a:spLocks noGrp="1"/>
          </p:cNvSpPr>
          <p:nvPr>
            <p:ph type="title" idx="2"/>
          </p:nvPr>
        </p:nvSpPr>
        <p:spPr/>
        <p:txBody>
          <a:bodyPr/>
          <a:lstStyle/>
          <a:p>
            <a:endParaRPr lang="en-US"/>
          </a:p>
        </p:txBody>
      </p:sp>
      <p:sp>
        <p:nvSpPr>
          <p:cNvPr id="5" name="Subtitle 4">
            <a:extLst>
              <a:ext uri="{FF2B5EF4-FFF2-40B4-BE49-F238E27FC236}">
                <a16:creationId xmlns:a16="http://schemas.microsoft.com/office/drawing/2014/main" id="{FC73D7E1-A1D6-5ED2-642F-F9202368010D}"/>
              </a:ext>
            </a:extLst>
          </p:cNvPr>
          <p:cNvSpPr>
            <a:spLocks noGrp="1"/>
          </p:cNvSpPr>
          <p:nvPr>
            <p:ph type="subTitle" idx="3"/>
          </p:nvPr>
        </p:nvSpPr>
        <p:spPr/>
        <p:txBody>
          <a:bodyPr/>
          <a:lstStyle/>
          <a:p>
            <a:endParaRPr lang="en-US"/>
          </a:p>
        </p:txBody>
      </p:sp>
      <p:sp>
        <p:nvSpPr>
          <p:cNvPr id="6" name="Title 5">
            <a:extLst>
              <a:ext uri="{FF2B5EF4-FFF2-40B4-BE49-F238E27FC236}">
                <a16:creationId xmlns:a16="http://schemas.microsoft.com/office/drawing/2014/main" id="{20DDBEA2-C9BA-CE9B-8AEE-6EA2D9E50AD1}"/>
              </a:ext>
            </a:extLst>
          </p:cNvPr>
          <p:cNvSpPr>
            <a:spLocks noGrp="1"/>
          </p:cNvSpPr>
          <p:nvPr>
            <p:ph type="title" idx="4"/>
          </p:nvPr>
        </p:nvSpPr>
        <p:spPr/>
        <p:txBody>
          <a:bodyPr/>
          <a:lstStyle/>
          <a:p>
            <a:endParaRPr lang="en-US"/>
          </a:p>
        </p:txBody>
      </p:sp>
      <p:sp>
        <p:nvSpPr>
          <p:cNvPr id="7" name="Subtitle 6">
            <a:extLst>
              <a:ext uri="{FF2B5EF4-FFF2-40B4-BE49-F238E27FC236}">
                <a16:creationId xmlns:a16="http://schemas.microsoft.com/office/drawing/2014/main" id="{AE3332D0-B066-462F-E717-64E4D4450296}"/>
              </a:ext>
            </a:extLst>
          </p:cNvPr>
          <p:cNvSpPr>
            <a:spLocks noGrp="1"/>
          </p:cNvSpPr>
          <p:nvPr>
            <p:ph type="subTitle" idx="5"/>
          </p:nvPr>
        </p:nvSpPr>
        <p:spPr/>
        <p:txBody>
          <a:bodyPr/>
          <a:lstStyle/>
          <a:p>
            <a:endParaRPr lang="en-US"/>
          </a:p>
        </p:txBody>
      </p:sp>
      <p:sp>
        <p:nvSpPr>
          <p:cNvPr id="8" name="Title 7">
            <a:extLst>
              <a:ext uri="{FF2B5EF4-FFF2-40B4-BE49-F238E27FC236}">
                <a16:creationId xmlns:a16="http://schemas.microsoft.com/office/drawing/2014/main" id="{4EAA8E00-C83F-054C-FC63-64B4D616DB46}"/>
              </a:ext>
            </a:extLst>
          </p:cNvPr>
          <p:cNvSpPr>
            <a:spLocks noGrp="1"/>
          </p:cNvSpPr>
          <p:nvPr>
            <p:ph type="title" idx="6"/>
          </p:nvPr>
        </p:nvSpPr>
        <p:spPr/>
        <p:txBody>
          <a:bodyPr/>
          <a:lstStyle/>
          <a:p>
            <a:endParaRPr lang="en-US"/>
          </a:p>
        </p:txBody>
      </p:sp>
      <p:sp>
        <p:nvSpPr>
          <p:cNvPr id="9" name="Subtitle 8">
            <a:extLst>
              <a:ext uri="{FF2B5EF4-FFF2-40B4-BE49-F238E27FC236}">
                <a16:creationId xmlns:a16="http://schemas.microsoft.com/office/drawing/2014/main" id="{9A307AE8-E295-9701-1E0A-3E80A5269F0E}"/>
              </a:ext>
            </a:extLst>
          </p:cNvPr>
          <p:cNvSpPr>
            <a:spLocks noGrp="1"/>
          </p:cNvSpPr>
          <p:nvPr>
            <p:ph type="subTitle" idx="7"/>
          </p:nvPr>
        </p:nvSpPr>
        <p:spPr/>
        <p:txBody>
          <a:bodyPr/>
          <a:lstStyle/>
          <a:p>
            <a:endParaRPr lang="en-US"/>
          </a:p>
        </p:txBody>
      </p:sp>
      <p:sp>
        <p:nvSpPr>
          <p:cNvPr id="10" name="Title 9">
            <a:extLst>
              <a:ext uri="{FF2B5EF4-FFF2-40B4-BE49-F238E27FC236}">
                <a16:creationId xmlns:a16="http://schemas.microsoft.com/office/drawing/2014/main" id="{C30EF05F-10DE-FF1F-57E8-9A413E5D2267}"/>
              </a:ext>
            </a:extLst>
          </p:cNvPr>
          <p:cNvSpPr>
            <a:spLocks noGrp="1"/>
          </p:cNvSpPr>
          <p:nvPr>
            <p:ph type="title" idx="8"/>
          </p:nvPr>
        </p:nvSpPr>
        <p:spPr/>
        <p:txBody>
          <a:bodyPr/>
          <a:lstStyle/>
          <a:p>
            <a:r>
              <a:rPr lang="en-US" dirty="0"/>
              <a:t>Bayesian Filtering Techniques</a:t>
            </a:r>
          </a:p>
        </p:txBody>
      </p:sp>
    </p:spTree>
    <p:extLst>
      <p:ext uri="{BB962C8B-B14F-4D97-AF65-F5344CB8AC3E}">
        <p14:creationId xmlns:p14="http://schemas.microsoft.com/office/powerpoint/2010/main" val="503247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183"/>
        <p:cNvGrpSpPr/>
        <p:nvPr/>
      </p:nvGrpSpPr>
      <p:grpSpPr>
        <a:xfrm>
          <a:off x="0" y="0"/>
          <a:ext cx="0" cy="0"/>
          <a:chOff x="0" y="0"/>
          <a:chExt cx="0" cy="0"/>
        </a:xfrm>
      </p:grpSpPr>
      <p:sp>
        <p:nvSpPr>
          <p:cNvPr id="1184" name="Google Shape;1184;p56"/>
          <p:cNvSpPr txBox="1">
            <a:spLocks noGrp="1"/>
          </p:cNvSpPr>
          <p:nvPr>
            <p:ph type="title"/>
          </p:nvPr>
        </p:nvSpPr>
        <p:spPr>
          <a:xfrm>
            <a:off x="1509150" y="1884450"/>
            <a:ext cx="6125700" cy="19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Thanks!</a:t>
            </a:r>
            <a:endParaRPr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04DF-5FC6-3DD0-A376-1AACF996717A}"/>
              </a:ext>
            </a:extLst>
          </p:cNvPr>
          <p:cNvSpPr>
            <a:spLocks noGrp="1"/>
          </p:cNvSpPr>
          <p:nvPr>
            <p:ph type="title"/>
          </p:nvPr>
        </p:nvSpPr>
        <p:spPr>
          <a:xfrm>
            <a:off x="1617725" y="1197762"/>
            <a:ext cx="5590200" cy="705000"/>
          </a:xfrm>
        </p:spPr>
        <p:txBody>
          <a:bodyPr/>
          <a:lstStyle/>
          <a:p>
            <a:r>
              <a:rPr lang="en-US" dirty="0" smtClean="0"/>
              <a:t>1.1 What </a:t>
            </a:r>
            <a:r>
              <a:rPr lang="en-US" dirty="0"/>
              <a:t>is an ECG?</a:t>
            </a:r>
          </a:p>
        </p:txBody>
      </p:sp>
      <p:sp>
        <p:nvSpPr>
          <p:cNvPr id="3" name="Subtitle 2">
            <a:extLst>
              <a:ext uri="{FF2B5EF4-FFF2-40B4-BE49-F238E27FC236}">
                <a16:creationId xmlns:a16="http://schemas.microsoft.com/office/drawing/2014/main" id="{B31DA570-C277-3D09-067A-1497DE516F8C}"/>
              </a:ext>
            </a:extLst>
          </p:cNvPr>
          <p:cNvSpPr>
            <a:spLocks noGrp="1"/>
          </p:cNvSpPr>
          <p:nvPr>
            <p:ph type="subTitle" idx="1"/>
          </p:nvPr>
        </p:nvSpPr>
        <p:spPr>
          <a:xfrm>
            <a:off x="1617725" y="1902761"/>
            <a:ext cx="5590200" cy="2344385"/>
          </a:xfrm>
        </p:spPr>
        <p:txBody>
          <a:bodyPr/>
          <a:lstStyle/>
          <a:p>
            <a:r>
              <a:rPr lang="en-US" dirty="0"/>
              <a:t>An ECG is a graphical representation of the electrical impulses that trigger heart muscle contractions, producing a heartbeat. </a:t>
            </a:r>
            <a:endParaRPr lang="fa-IR" dirty="0"/>
          </a:p>
          <a:p>
            <a:r>
              <a:rPr lang="en-US" dirty="0"/>
              <a:t>The ECG machine captures electrical signals by placing electrodes on the skin in specific locations, translating them into waveforms recorded on paper or displayed on a screen.</a:t>
            </a:r>
          </a:p>
          <a:p>
            <a:endParaRPr lang="en-US" dirty="0"/>
          </a:p>
        </p:txBody>
      </p:sp>
    </p:spTree>
    <p:extLst>
      <p:ext uri="{BB962C8B-B14F-4D97-AF65-F5344CB8AC3E}">
        <p14:creationId xmlns:p14="http://schemas.microsoft.com/office/powerpoint/2010/main" val="34423293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76"/>
        <p:cNvGrpSpPr/>
        <p:nvPr/>
      </p:nvGrpSpPr>
      <p:grpSpPr>
        <a:xfrm>
          <a:off x="0" y="0"/>
          <a:ext cx="0" cy="0"/>
          <a:chOff x="0" y="0"/>
          <a:chExt cx="0" cy="0"/>
        </a:xfrm>
      </p:grpSpPr>
      <p:pic>
        <p:nvPicPr>
          <p:cNvPr id="1177" name="Google Shape;1177;p55"/>
          <p:cNvPicPr preferRelativeResize="0">
            <a:picLocks noGrp="1"/>
          </p:cNvPicPr>
          <p:nvPr>
            <p:ph type="pic" idx="2"/>
          </p:nvPr>
        </p:nvPicPr>
        <p:blipFill rotWithShape="1">
          <a:blip r:embed="rId3">
            <a:alphaModFix/>
          </a:blip>
          <a:srcRect l="398" t="23157" r="55322" b="9970"/>
          <a:stretch/>
        </p:blipFill>
        <p:spPr>
          <a:xfrm>
            <a:off x="4502850" y="858625"/>
            <a:ext cx="3616800" cy="3640800"/>
          </a:xfrm>
          <a:prstGeom prst="ellipse">
            <a:avLst/>
          </a:prstGeom>
        </p:spPr>
      </p:pic>
      <p:sp>
        <p:nvSpPr>
          <p:cNvPr id="1178" name="Google Shape;1178;p55"/>
          <p:cNvSpPr txBox="1">
            <a:spLocks noGrp="1"/>
          </p:cNvSpPr>
          <p:nvPr>
            <p:ph type="title"/>
          </p:nvPr>
        </p:nvSpPr>
        <p:spPr>
          <a:xfrm>
            <a:off x="732300" y="858575"/>
            <a:ext cx="3174000" cy="13922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Function of ECG</a:t>
            </a:r>
            <a:endParaRPr dirty="0"/>
          </a:p>
        </p:txBody>
      </p:sp>
      <p:sp>
        <p:nvSpPr>
          <p:cNvPr id="4" name="Subtitle 3">
            <a:extLst>
              <a:ext uri="{FF2B5EF4-FFF2-40B4-BE49-F238E27FC236}">
                <a16:creationId xmlns:a16="http://schemas.microsoft.com/office/drawing/2014/main" id="{5B1C7B55-28BA-3BA2-D4F7-CB3DBADFAEB6}"/>
              </a:ext>
            </a:extLst>
          </p:cNvPr>
          <p:cNvSpPr>
            <a:spLocks noGrp="1"/>
          </p:cNvSpPr>
          <p:nvPr>
            <p:ph type="subTitle" idx="1"/>
          </p:nvPr>
        </p:nvSpPr>
        <p:spPr>
          <a:xfrm>
            <a:off x="732300" y="2201425"/>
            <a:ext cx="3174000" cy="1702360"/>
          </a:xfrm>
        </p:spPr>
        <p:txBody>
          <a:bodyPr/>
          <a:lstStyle/>
          <a:p>
            <a:pPr>
              <a:buFont typeface="Arial" panose="020B0604020202020204" pitchFamily="34" charset="0"/>
              <a:buChar char="•"/>
            </a:pPr>
            <a:r>
              <a:rPr lang="en-US" dirty="0"/>
              <a:t>diagnosis of cardiac abnormalities of the patient</a:t>
            </a:r>
          </a:p>
          <a:p>
            <a:pPr>
              <a:buFont typeface="Arial" panose="020B0604020202020204" pitchFamily="34" charset="0"/>
              <a:buChar char="•"/>
            </a:pPr>
            <a:r>
              <a:rPr lang="en-US" dirty="0"/>
              <a:t>Diagnosing and determining the response of the patient's body to cardiac drugs</a:t>
            </a:r>
          </a:p>
          <a:p>
            <a:pPr>
              <a:buFont typeface="Arial" panose="020B0604020202020204" pitchFamily="34" charset="0"/>
              <a:buChar char="•"/>
            </a:pPr>
            <a:r>
              <a:rPr lang="en-US" dirty="0"/>
              <a:t>Determining the extent of heart function changes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0C75-2B25-C1F5-0F79-A62DC37B1E13}"/>
              </a:ext>
            </a:extLst>
          </p:cNvPr>
          <p:cNvSpPr>
            <a:spLocks noGrp="1"/>
          </p:cNvSpPr>
          <p:nvPr>
            <p:ph type="title"/>
          </p:nvPr>
        </p:nvSpPr>
        <p:spPr>
          <a:xfrm>
            <a:off x="732300" y="1068437"/>
            <a:ext cx="3174000" cy="2282400"/>
          </a:xfrm>
        </p:spPr>
        <p:txBody>
          <a:bodyPr/>
          <a:lstStyle/>
          <a:p>
            <a:r>
              <a:rPr lang="en-US" dirty="0"/>
              <a:t>Cardiac conduction system</a:t>
            </a:r>
          </a:p>
        </p:txBody>
      </p:sp>
      <p:pic>
        <p:nvPicPr>
          <p:cNvPr id="30" name="Picture 29">
            <a:extLst>
              <a:ext uri="{FF2B5EF4-FFF2-40B4-BE49-F238E27FC236}">
                <a16:creationId xmlns:a16="http://schemas.microsoft.com/office/drawing/2014/main" id="{81352F26-AB42-2B03-F4A6-C3690BFEF62C}"/>
              </a:ext>
            </a:extLst>
          </p:cNvPr>
          <p:cNvPicPr>
            <a:picLocks noChangeAspect="1"/>
          </p:cNvPicPr>
          <p:nvPr/>
        </p:nvPicPr>
        <p:blipFill>
          <a:blip r:embed="rId2"/>
          <a:stretch>
            <a:fillRect/>
          </a:stretch>
        </p:blipFill>
        <p:spPr>
          <a:xfrm>
            <a:off x="3473163" y="900230"/>
            <a:ext cx="4215016" cy="3705135"/>
          </a:xfrm>
          <a:prstGeom prst="rect">
            <a:avLst/>
          </a:prstGeom>
        </p:spPr>
      </p:pic>
    </p:spTree>
    <p:extLst>
      <p:ext uri="{BB962C8B-B14F-4D97-AF65-F5344CB8AC3E}">
        <p14:creationId xmlns:p14="http://schemas.microsoft.com/office/powerpoint/2010/main" val="18587199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6EB7-1DD2-61F4-1E25-9128775098BB}"/>
              </a:ext>
            </a:extLst>
          </p:cNvPr>
          <p:cNvSpPr>
            <a:spLocks noGrp="1"/>
          </p:cNvSpPr>
          <p:nvPr>
            <p:ph type="title"/>
          </p:nvPr>
        </p:nvSpPr>
        <p:spPr>
          <a:xfrm>
            <a:off x="1248990" y="1224391"/>
            <a:ext cx="6327670" cy="705000"/>
          </a:xfrm>
        </p:spPr>
        <p:txBody>
          <a:bodyPr/>
          <a:lstStyle/>
          <a:p>
            <a:r>
              <a:rPr lang="en-US" dirty="0" smtClean="0"/>
              <a:t>1.2 Understanding </a:t>
            </a:r>
            <a:r>
              <a:rPr lang="en-US" dirty="0"/>
              <a:t>the ECG</a:t>
            </a:r>
          </a:p>
        </p:txBody>
      </p:sp>
      <p:sp>
        <p:nvSpPr>
          <p:cNvPr id="9" name="Subtitle 8">
            <a:extLst>
              <a:ext uri="{FF2B5EF4-FFF2-40B4-BE49-F238E27FC236}">
                <a16:creationId xmlns:a16="http://schemas.microsoft.com/office/drawing/2014/main" id="{B0219CDF-BD03-D944-4C0F-B2A0DA6D71DB}"/>
              </a:ext>
            </a:extLst>
          </p:cNvPr>
          <p:cNvSpPr>
            <a:spLocks noGrp="1"/>
          </p:cNvSpPr>
          <p:nvPr>
            <p:ph type="subTitle" idx="1"/>
          </p:nvPr>
        </p:nvSpPr>
        <p:spPr>
          <a:xfrm>
            <a:off x="1617725" y="1962343"/>
            <a:ext cx="5590200" cy="1021489"/>
          </a:xfrm>
        </p:spPr>
        <p:txBody>
          <a:bodyPr/>
          <a:lstStyle/>
          <a:p>
            <a:r>
              <a:rPr lang="en-US" dirty="0"/>
              <a:t>The ECG waveform is characterized by a series of peaks and valleys, each representing different phases of the cardiac cycle.</a:t>
            </a:r>
          </a:p>
        </p:txBody>
      </p:sp>
      <p:pic>
        <p:nvPicPr>
          <p:cNvPr id="4" name="Picture 3">
            <a:extLst>
              <a:ext uri="{FF2B5EF4-FFF2-40B4-BE49-F238E27FC236}">
                <a16:creationId xmlns:a16="http://schemas.microsoft.com/office/drawing/2014/main" id="{08C53826-7D1E-DBED-184B-8AA73FB6A5D0}"/>
              </a:ext>
            </a:extLst>
          </p:cNvPr>
          <p:cNvPicPr>
            <a:picLocks noChangeAspect="1"/>
          </p:cNvPicPr>
          <p:nvPr/>
        </p:nvPicPr>
        <p:blipFill>
          <a:blip r:embed="rId2"/>
          <a:stretch>
            <a:fillRect/>
          </a:stretch>
        </p:blipFill>
        <p:spPr>
          <a:xfrm>
            <a:off x="2543175" y="3115243"/>
            <a:ext cx="4057650" cy="914400"/>
          </a:xfrm>
          <a:prstGeom prst="rect">
            <a:avLst/>
          </a:prstGeom>
        </p:spPr>
      </p:pic>
    </p:spTree>
    <p:extLst>
      <p:ext uri="{BB962C8B-B14F-4D97-AF65-F5344CB8AC3E}">
        <p14:creationId xmlns:p14="http://schemas.microsoft.com/office/powerpoint/2010/main" val="2258665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071196-0652-CA8E-DDD4-4560C7A30475}"/>
              </a:ext>
            </a:extLst>
          </p:cNvPr>
          <p:cNvSpPr>
            <a:spLocks noGrp="1"/>
          </p:cNvSpPr>
          <p:nvPr>
            <p:ph type="body" idx="1"/>
          </p:nvPr>
        </p:nvSpPr>
        <p:spPr>
          <a:xfrm>
            <a:off x="1142347" y="442332"/>
            <a:ext cx="6414153" cy="1737389"/>
          </a:xfrm>
        </p:spPr>
        <p:txBody>
          <a:bodyPr/>
          <a:lstStyle/>
          <a:p>
            <a:r>
              <a:rPr lang="en-US" dirty="0"/>
              <a:t>P wave: This signifies atrial depolarization, in which the heart's atria contract to push blood into the ventricles.</a:t>
            </a:r>
          </a:p>
          <a:p>
            <a:r>
              <a:rPr lang="en-US" dirty="0"/>
              <a:t> QRS complex: Denotes ventricular depolarization, the primary force behind the contraction of the ventricles, propelling blood to the lungs and the rest of the body. This phase is crucial for the heart’s pumping function.</a:t>
            </a:r>
          </a:p>
          <a:p>
            <a:r>
              <a:rPr lang="en-US" dirty="0"/>
              <a:t>T wave: Indicates ventricular repolarization, a recovery phase preparing the ventricles for the next contraction.</a:t>
            </a:r>
          </a:p>
        </p:txBody>
      </p:sp>
      <p:pic>
        <p:nvPicPr>
          <p:cNvPr id="10" name="Picture 9">
            <a:extLst>
              <a:ext uri="{FF2B5EF4-FFF2-40B4-BE49-F238E27FC236}">
                <a16:creationId xmlns:a16="http://schemas.microsoft.com/office/drawing/2014/main" id="{EEB38CEE-97F0-85C9-2B67-418029BDA799}"/>
              </a:ext>
            </a:extLst>
          </p:cNvPr>
          <p:cNvPicPr>
            <a:picLocks noChangeAspect="1"/>
          </p:cNvPicPr>
          <p:nvPr/>
        </p:nvPicPr>
        <p:blipFill>
          <a:blip r:embed="rId2"/>
          <a:stretch>
            <a:fillRect/>
          </a:stretch>
        </p:blipFill>
        <p:spPr>
          <a:xfrm>
            <a:off x="2161450" y="2516437"/>
            <a:ext cx="3227583" cy="1685198"/>
          </a:xfrm>
          <a:prstGeom prst="rect">
            <a:avLst/>
          </a:prstGeom>
        </p:spPr>
      </p:pic>
    </p:spTree>
    <p:extLst>
      <p:ext uri="{BB962C8B-B14F-4D97-AF65-F5344CB8AC3E}">
        <p14:creationId xmlns:p14="http://schemas.microsoft.com/office/powerpoint/2010/main" val="2949622130"/>
      </p:ext>
    </p:extLst>
  </p:cSld>
  <p:clrMapOvr>
    <a:masterClrMapping/>
  </p:clrMapOvr>
  <p:timing>
    <p:tnLst>
      <p:par>
        <p:cTn id="1" dur="indefinite" restart="never" nodeType="tmRoot"/>
      </p:par>
    </p:tnLst>
  </p:timing>
</p:sld>
</file>

<file path=ppt/theme/theme1.xml><?xml version="1.0" encoding="utf-8"?>
<a:theme xmlns:a="http://schemas.openxmlformats.org/drawingml/2006/main" name="Cardiovascular Diseases: Arrhythmia by Slidesgo">
  <a:themeElements>
    <a:clrScheme name="Simple Light">
      <a:dk1>
        <a:srgbClr val="010440"/>
      </a:dk1>
      <a:lt1>
        <a:srgbClr val="F2F2F2"/>
      </a:lt1>
      <a:dk2>
        <a:srgbClr val="9E9E9E"/>
      </a:dk2>
      <a:lt2>
        <a:srgbClr val="D93B48"/>
      </a:lt2>
      <a:accent1>
        <a:srgbClr val="A22933"/>
      </a:accent1>
      <a:accent2>
        <a:srgbClr val="FFFFFF"/>
      </a:accent2>
      <a:accent3>
        <a:srgbClr val="FFFFFF"/>
      </a:accent3>
      <a:accent4>
        <a:srgbClr val="FFFFFF"/>
      </a:accent4>
      <a:accent5>
        <a:srgbClr val="FFFFFF"/>
      </a:accent5>
      <a:accent6>
        <a:srgbClr val="FFFFFF"/>
      </a:accent6>
      <a:hlink>
        <a:srgbClr val="0104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5292</TotalTime>
  <Words>1702</Words>
  <Application>Microsoft Office PowerPoint</Application>
  <PresentationFormat>On-screen Show (16:9)</PresentationFormat>
  <Paragraphs>239</Paragraphs>
  <Slides>49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Outfit ExtraBold</vt:lpstr>
      <vt:lpstr>Karla</vt:lpstr>
      <vt:lpstr>Outfit</vt:lpstr>
      <vt:lpstr>Cambria Math</vt:lpstr>
      <vt:lpstr>Roboto Condensed Light</vt:lpstr>
      <vt:lpstr>Arial</vt:lpstr>
      <vt:lpstr>Cardiovascular Diseases: Arrhythmia by Slidesgo</vt:lpstr>
      <vt:lpstr>Electrocardiogram: ECG/EKG </vt:lpstr>
      <vt:lpstr>PowerPoint Presentation</vt:lpstr>
      <vt:lpstr>Outline </vt:lpstr>
      <vt:lpstr>1. Introduction</vt:lpstr>
      <vt:lpstr>1.1 What is an ECG?</vt:lpstr>
      <vt:lpstr>Function of ECG</vt:lpstr>
      <vt:lpstr>Cardiac conduction system</vt:lpstr>
      <vt:lpstr>1.2 Understanding the ECG</vt:lpstr>
      <vt:lpstr>PowerPoint Presentation</vt:lpstr>
      <vt:lpstr>PowerPoint Presentation</vt:lpstr>
      <vt:lpstr>1.3 Importance of ECG in Healthcare:</vt:lpstr>
      <vt:lpstr>Stress</vt:lpstr>
      <vt:lpstr>Features of a Good Electrocardiogram (ECG)</vt:lpstr>
      <vt:lpstr>1.4 Challenges with ECG Data</vt:lpstr>
      <vt:lpstr>The cause of these noises</vt:lpstr>
      <vt:lpstr>2. Noise Types in ECG Signals</vt:lpstr>
      <vt:lpstr>Baseline Wander (BW)</vt:lpstr>
      <vt:lpstr>2.1 Baseline Wander (BW)</vt:lpstr>
      <vt:lpstr>2.2 Muscle Artifacts (Electromyographic Noise)</vt:lpstr>
      <vt:lpstr>2.3 Power Line Interference (PLI) </vt:lpstr>
      <vt:lpstr>2.4 Channel Noise (Instrumentation Noise)</vt:lpstr>
      <vt:lpstr>3. Review of ECG Denoising Techniques</vt:lpstr>
      <vt:lpstr>PowerPoint Presentation</vt:lpstr>
      <vt:lpstr>PowerPoint Presentation</vt:lpstr>
      <vt:lpstr>3.1 Empirical Mode Decomposition (EMD)</vt:lpstr>
      <vt:lpstr>3.1 Empirical Mode Decomposition (EMD)</vt:lpstr>
      <vt:lpstr>3.1 Empirical Mode Decomposition (EMD)</vt:lpstr>
      <vt:lpstr>3.1 Empirical Mode Decomposition (EMD)</vt:lpstr>
      <vt:lpstr>3.1 Empirical Mode Decomposition (EMD)</vt:lpstr>
      <vt:lpstr>Properties of EMD </vt:lpstr>
      <vt:lpstr>Of the one-dimensional univariate EMD</vt:lpstr>
      <vt:lpstr>Of the one-dimensional univariate EMD</vt:lpstr>
      <vt:lpstr>of the one-dimensional univariate EMD</vt:lpstr>
      <vt:lpstr>of the one-dimensional univariate EMD</vt:lpstr>
      <vt:lpstr>of the one-dimensional univariate EMD</vt:lpstr>
      <vt:lpstr>of the one-dimensional univariate EMD</vt:lpstr>
      <vt:lpstr>of the one-dimensional univariate EMD</vt:lpstr>
      <vt:lpstr>of the one-dimensional univariate EMD</vt:lpstr>
      <vt:lpstr>Principle:</vt:lpstr>
      <vt:lpstr>autoencoders:</vt:lpstr>
      <vt:lpstr>steps:</vt:lpstr>
      <vt:lpstr>Principle:</vt:lpstr>
      <vt:lpstr>PowerPoint Presentation</vt:lpstr>
      <vt:lpstr>PowerPoint Presentation</vt:lpstr>
      <vt:lpstr>T(a,b) represents how well our wavelet Ψ_(a,b) matches the signal</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Electrocardiogram: ECG/EKG </dc:title>
  <cp:lastModifiedBy>saeed sheikh</cp:lastModifiedBy>
  <cp:revision>17</cp:revision>
  <dcterms:modified xsi:type="dcterms:W3CDTF">2024-05-10T16:26:37Z</dcterms:modified>
</cp:coreProperties>
</file>